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9" r:id="rId5"/>
    <p:sldId id="258" r:id="rId6"/>
    <p:sldId id="260" r:id="rId7"/>
    <p:sldId id="257" r:id="rId8"/>
    <p:sldId id="261" r:id="rId9"/>
    <p:sldId id="262" r:id="rId10"/>
    <p:sldId id="264" r:id="rId11"/>
    <p:sldId id="265" r:id="rId12"/>
    <p:sldId id="266" r:id="rId13"/>
    <p:sldId id="267" r:id="rId14"/>
  </p:sldIdLst>
  <p:sldSz cx="9144000" cy="6858000" type="screen4x3"/>
  <p:notesSz cx="6858000" cy="9144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45" autoAdjust="0"/>
    <p:restoredTop sz="94660"/>
  </p:normalViewPr>
  <p:slideViewPr>
    <p:cSldViewPr snapToGrid="0" snapToObjects="1">
      <p:cViewPr>
        <p:scale>
          <a:sx n="110" d="100"/>
          <a:sy n="110" d="100"/>
        </p:scale>
        <p:origin x="-846"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image" Target="../media/image14.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smtClean="0"/>
              <a:t>Titelstijl van model bewerken</a:t>
            </a:r>
            <a:endParaRPr lang="nl-NL"/>
          </a:p>
        </p:txBody>
      </p:sp>
      <p:sp>
        <p:nvSpPr>
          <p:cNvPr id="3" name="Sub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titelstijl van het model te bewerken</a:t>
            </a:r>
            <a:endParaRPr lang="nl-NL"/>
          </a:p>
        </p:txBody>
      </p:sp>
      <p:sp>
        <p:nvSpPr>
          <p:cNvPr id="4" name="Tijdelijke aanduiding voor datum 3"/>
          <p:cNvSpPr>
            <a:spLocks noGrp="1"/>
          </p:cNvSpPr>
          <p:nvPr>
            <p:ph type="dt" sz="half" idx="10"/>
          </p:nvPr>
        </p:nvSpPr>
        <p:spPr/>
        <p:txBody>
          <a:bodyPr/>
          <a:lstStyle/>
          <a:p>
            <a:fld id="{2D8EF3FB-F2F6-BD49-A9B7-725FFEE23B2C}" type="datetimeFigureOut">
              <a:rPr lang="nl-NL" smtClean="0"/>
              <a:t>24-11-2015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5247E93A-A6B3-5C41-914D-6CFDAD03F02B}" type="slidenum">
              <a:rPr lang="nl-NL" smtClean="0"/>
              <a:t>‹nr.›</a:t>
            </a:fld>
            <a:endParaRPr lang="nl-NL"/>
          </a:p>
        </p:txBody>
      </p:sp>
    </p:spTree>
    <p:extLst>
      <p:ext uri="{BB962C8B-B14F-4D97-AF65-F5344CB8AC3E}">
        <p14:creationId xmlns:p14="http://schemas.microsoft.com/office/powerpoint/2010/main" val="1395540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Titelstijl van model bewerken</a:t>
            </a:r>
            <a:endParaRPr lang="nl-NL"/>
          </a:p>
        </p:txBody>
      </p:sp>
      <p:sp>
        <p:nvSpPr>
          <p:cNvPr id="3" name="Tijdelijke aanduiding voor inhoud 2"/>
          <p:cNvSpPr>
            <a:spLocks noGrp="1"/>
          </p:cNvSpPr>
          <p:nvPr>
            <p:ph idx="1"/>
          </p:nvPr>
        </p:nvSpPr>
        <p:spPr/>
        <p:txBody>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2D8EF3FB-F2F6-BD49-A9B7-725FFEE23B2C}" type="datetimeFigureOut">
              <a:rPr lang="nl-NL" smtClean="0"/>
              <a:t>24-11-2015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5247E93A-A6B3-5C41-914D-6CFDAD03F02B}" type="slidenum">
              <a:rPr lang="nl-NL" smtClean="0"/>
              <a:t>‹nr.›</a:t>
            </a:fld>
            <a:endParaRPr lang="nl-NL"/>
          </a:p>
        </p:txBody>
      </p:sp>
    </p:spTree>
    <p:extLst>
      <p:ext uri="{BB962C8B-B14F-4D97-AF65-F5344CB8AC3E}">
        <p14:creationId xmlns:p14="http://schemas.microsoft.com/office/powerpoint/2010/main" val="1332795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Titelstijl van model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tekststijl van het model te bewerken</a:t>
            </a:r>
          </a:p>
        </p:txBody>
      </p:sp>
      <p:sp>
        <p:nvSpPr>
          <p:cNvPr id="4" name="Tijdelijke aanduiding voor datum 3"/>
          <p:cNvSpPr>
            <a:spLocks noGrp="1"/>
          </p:cNvSpPr>
          <p:nvPr>
            <p:ph type="dt" sz="half" idx="10"/>
          </p:nvPr>
        </p:nvSpPr>
        <p:spPr/>
        <p:txBody>
          <a:bodyPr/>
          <a:lstStyle/>
          <a:p>
            <a:fld id="{2D8EF3FB-F2F6-BD49-A9B7-725FFEE23B2C}" type="datetimeFigureOut">
              <a:rPr lang="nl-NL" smtClean="0"/>
              <a:t>24-11-2015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5247E93A-A6B3-5C41-914D-6CFDAD03F02B}" type="slidenum">
              <a:rPr lang="nl-NL" smtClean="0"/>
              <a:t>‹nr.›</a:t>
            </a:fld>
            <a:endParaRPr lang="nl-NL"/>
          </a:p>
        </p:txBody>
      </p:sp>
    </p:spTree>
    <p:extLst>
      <p:ext uri="{BB962C8B-B14F-4D97-AF65-F5344CB8AC3E}">
        <p14:creationId xmlns:p14="http://schemas.microsoft.com/office/powerpoint/2010/main" val="1353934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Titelstijl van model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p:txBody>
          <a:bodyPr/>
          <a:lstStyle/>
          <a:p>
            <a:fld id="{2D8EF3FB-F2F6-BD49-A9B7-725FFEE23B2C}" type="datetimeFigureOut">
              <a:rPr lang="nl-NL" smtClean="0"/>
              <a:t>24-11-2015</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5247E93A-A6B3-5C41-914D-6CFDAD03F02B}" type="slidenum">
              <a:rPr lang="nl-NL" smtClean="0"/>
              <a:t>‹nr.›</a:t>
            </a:fld>
            <a:endParaRPr lang="nl-NL"/>
          </a:p>
        </p:txBody>
      </p:sp>
    </p:spTree>
    <p:extLst>
      <p:ext uri="{BB962C8B-B14F-4D97-AF65-F5344CB8AC3E}">
        <p14:creationId xmlns:p14="http://schemas.microsoft.com/office/powerpoint/2010/main" val="1955490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Titelstijl van model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tekststijl van het model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tekststijl van het model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6"/>
          <p:cNvSpPr>
            <a:spLocks noGrp="1"/>
          </p:cNvSpPr>
          <p:nvPr>
            <p:ph type="dt" sz="half" idx="10"/>
          </p:nvPr>
        </p:nvSpPr>
        <p:spPr/>
        <p:txBody>
          <a:bodyPr/>
          <a:lstStyle/>
          <a:p>
            <a:fld id="{2D8EF3FB-F2F6-BD49-A9B7-725FFEE23B2C}" type="datetimeFigureOut">
              <a:rPr lang="nl-NL" smtClean="0"/>
              <a:t>24-11-2015</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5247E93A-A6B3-5C41-914D-6CFDAD03F02B}" type="slidenum">
              <a:rPr lang="nl-NL" smtClean="0"/>
              <a:t>‹nr.›</a:t>
            </a:fld>
            <a:endParaRPr lang="nl-NL"/>
          </a:p>
        </p:txBody>
      </p:sp>
    </p:spTree>
    <p:extLst>
      <p:ext uri="{BB962C8B-B14F-4D97-AF65-F5344CB8AC3E}">
        <p14:creationId xmlns:p14="http://schemas.microsoft.com/office/powerpoint/2010/main" val="1053468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Titelstijl van model bewerken</a:t>
            </a:r>
            <a:endParaRPr lang="nl-NL"/>
          </a:p>
        </p:txBody>
      </p:sp>
      <p:sp>
        <p:nvSpPr>
          <p:cNvPr id="3" name="Tijdelijke aanduiding voor datum 2"/>
          <p:cNvSpPr>
            <a:spLocks noGrp="1"/>
          </p:cNvSpPr>
          <p:nvPr>
            <p:ph type="dt" sz="half" idx="10"/>
          </p:nvPr>
        </p:nvSpPr>
        <p:spPr/>
        <p:txBody>
          <a:bodyPr/>
          <a:lstStyle/>
          <a:p>
            <a:fld id="{2D8EF3FB-F2F6-BD49-A9B7-725FFEE23B2C}" type="datetimeFigureOut">
              <a:rPr lang="nl-NL" smtClean="0"/>
              <a:t>24-11-2015</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5247E93A-A6B3-5C41-914D-6CFDAD03F02B}" type="slidenum">
              <a:rPr lang="nl-NL" smtClean="0"/>
              <a:t>‹nr.›</a:t>
            </a:fld>
            <a:endParaRPr lang="nl-NL"/>
          </a:p>
        </p:txBody>
      </p:sp>
    </p:spTree>
    <p:extLst>
      <p:ext uri="{BB962C8B-B14F-4D97-AF65-F5344CB8AC3E}">
        <p14:creationId xmlns:p14="http://schemas.microsoft.com/office/powerpoint/2010/main" val="2276774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2D8EF3FB-F2F6-BD49-A9B7-725FFEE23B2C}" type="datetimeFigureOut">
              <a:rPr lang="nl-NL" smtClean="0"/>
              <a:t>24-11-2015</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5247E93A-A6B3-5C41-914D-6CFDAD03F02B}" type="slidenum">
              <a:rPr lang="nl-NL" smtClean="0"/>
              <a:t>‹nr.›</a:t>
            </a:fld>
            <a:endParaRPr lang="nl-NL"/>
          </a:p>
        </p:txBody>
      </p:sp>
    </p:spTree>
    <p:extLst>
      <p:ext uri="{BB962C8B-B14F-4D97-AF65-F5344CB8AC3E}">
        <p14:creationId xmlns:p14="http://schemas.microsoft.com/office/powerpoint/2010/main" val="4090405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Titelstijl van model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tekststijl van het model te bewerken</a:t>
            </a:r>
          </a:p>
        </p:txBody>
      </p:sp>
      <p:sp>
        <p:nvSpPr>
          <p:cNvPr id="5" name="Tijdelijke aanduiding voor datum 4"/>
          <p:cNvSpPr>
            <a:spLocks noGrp="1"/>
          </p:cNvSpPr>
          <p:nvPr>
            <p:ph type="dt" sz="half" idx="10"/>
          </p:nvPr>
        </p:nvSpPr>
        <p:spPr/>
        <p:txBody>
          <a:bodyPr/>
          <a:lstStyle/>
          <a:p>
            <a:fld id="{2D8EF3FB-F2F6-BD49-A9B7-725FFEE23B2C}" type="datetimeFigureOut">
              <a:rPr lang="nl-NL" smtClean="0"/>
              <a:t>24-11-2015</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5247E93A-A6B3-5C41-914D-6CFDAD03F02B}" type="slidenum">
              <a:rPr lang="nl-NL" smtClean="0"/>
              <a:t>‹nr.›</a:t>
            </a:fld>
            <a:endParaRPr lang="nl-NL"/>
          </a:p>
        </p:txBody>
      </p:sp>
    </p:spTree>
    <p:extLst>
      <p:ext uri="{BB962C8B-B14F-4D97-AF65-F5344CB8AC3E}">
        <p14:creationId xmlns:p14="http://schemas.microsoft.com/office/powerpoint/2010/main" val="3479495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Titelstijl van model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tekststijl van het model te bewerken</a:t>
            </a:r>
          </a:p>
        </p:txBody>
      </p:sp>
      <p:sp>
        <p:nvSpPr>
          <p:cNvPr id="5" name="Tijdelijke aanduiding voor datum 4"/>
          <p:cNvSpPr>
            <a:spLocks noGrp="1"/>
          </p:cNvSpPr>
          <p:nvPr>
            <p:ph type="dt" sz="half" idx="10"/>
          </p:nvPr>
        </p:nvSpPr>
        <p:spPr/>
        <p:txBody>
          <a:bodyPr/>
          <a:lstStyle/>
          <a:p>
            <a:fld id="{2D8EF3FB-F2F6-BD49-A9B7-725FFEE23B2C}" type="datetimeFigureOut">
              <a:rPr lang="nl-NL" smtClean="0"/>
              <a:t>24-11-2015</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5247E93A-A6B3-5C41-914D-6CFDAD03F02B}" type="slidenum">
              <a:rPr lang="nl-NL" smtClean="0"/>
              <a:t>‹nr.›</a:t>
            </a:fld>
            <a:endParaRPr lang="nl-NL"/>
          </a:p>
        </p:txBody>
      </p:sp>
    </p:spTree>
    <p:extLst>
      <p:ext uri="{BB962C8B-B14F-4D97-AF65-F5344CB8AC3E}">
        <p14:creationId xmlns:p14="http://schemas.microsoft.com/office/powerpoint/2010/main" val="47488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Titelstijl van model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2D8EF3FB-F2F6-BD49-A9B7-725FFEE23B2C}" type="datetimeFigureOut">
              <a:rPr lang="nl-NL" smtClean="0"/>
              <a:t>24-11-2015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5247E93A-A6B3-5C41-914D-6CFDAD03F02B}" type="slidenum">
              <a:rPr lang="nl-NL" smtClean="0"/>
              <a:t>‹nr.›</a:t>
            </a:fld>
            <a:endParaRPr lang="nl-NL"/>
          </a:p>
        </p:txBody>
      </p:sp>
    </p:spTree>
    <p:extLst>
      <p:ext uri="{BB962C8B-B14F-4D97-AF65-F5344CB8AC3E}">
        <p14:creationId xmlns:p14="http://schemas.microsoft.com/office/powerpoint/2010/main" val="3715245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Titelstijl van model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2D8EF3FB-F2F6-BD49-A9B7-725FFEE23B2C}" type="datetimeFigureOut">
              <a:rPr lang="nl-NL" smtClean="0"/>
              <a:t>24-11-2015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5247E93A-A6B3-5C41-914D-6CFDAD03F02B}" type="slidenum">
              <a:rPr lang="nl-NL" smtClean="0"/>
              <a:t>‹nr.›</a:t>
            </a:fld>
            <a:endParaRPr lang="nl-NL"/>
          </a:p>
        </p:txBody>
      </p:sp>
    </p:spTree>
    <p:extLst>
      <p:ext uri="{BB962C8B-B14F-4D97-AF65-F5344CB8AC3E}">
        <p14:creationId xmlns:p14="http://schemas.microsoft.com/office/powerpoint/2010/main" val="2670219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smtClean="0"/>
              <a:t>Titelstijl van model bewerken</a:t>
            </a:r>
            <a:endParaRPr lang="nl-NL"/>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8EF3FB-F2F6-BD49-A9B7-725FFEE23B2C}" type="datetimeFigureOut">
              <a:rPr lang="nl-NL" smtClean="0"/>
              <a:t>24-11-2015</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47E93A-A6B3-5C41-914D-6CFDAD03F02B}" type="slidenum">
              <a:rPr lang="nl-NL" smtClean="0"/>
              <a:t>‹nr.›</a:t>
            </a:fld>
            <a:endParaRPr lang="nl-NL"/>
          </a:p>
        </p:txBody>
      </p:sp>
    </p:spTree>
    <p:extLst>
      <p:ext uri="{BB962C8B-B14F-4D97-AF65-F5344CB8AC3E}">
        <p14:creationId xmlns:p14="http://schemas.microsoft.com/office/powerpoint/2010/main" val="11611071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jpe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3.png"/><Relationship Id="rId5" Type="http://schemas.openxmlformats.org/officeDocument/2006/relationships/package" Target="../embeddings/Microsoft_Word_Document2.docx"/><Relationship Id="rId4" Type="http://schemas.openxmlformats.org/officeDocument/2006/relationships/image" Target="../media/image12.emf"/></Relationships>
</file>

<file path=ppt/slides/_rels/slide5.xml.rels><?xml version="1.0" encoding="UTF-8" standalone="yes"?>
<Relationships xmlns="http://schemas.openxmlformats.org/package/2006/relationships"><Relationship Id="rId3" Type="http://schemas.openxmlformats.org/officeDocument/2006/relationships/package" Target="../embeddings/Microsoft_Word_Document3.docx"/><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5.png"/><Relationship Id="rId5" Type="http://schemas.openxmlformats.org/officeDocument/2006/relationships/package" Target="../embeddings/Microsoft_Word_Document4.docx"/><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package" Target="../embeddings/Microsoft_Word_Document5.docx"/><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370936" y="0"/>
            <a:ext cx="8342380" cy="6731290"/>
          </a:xfrm>
        </p:spPr>
        <p:txBody>
          <a:bodyPr>
            <a:normAutofit/>
          </a:bodyPr>
          <a:lstStyle/>
          <a:p>
            <a:pPr marL="0" indent="0">
              <a:buNone/>
            </a:pPr>
            <a:r>
              <a:rPr lang="nl-NL" sz="1800" b="1" dirty="0" smtClean="0">
                <a:latin typeface="Arial"/>
                <a:cs typeface="Arial"/>
              </a:rPr>
              <a:t>Engel </a:t>
            </a:r>
            <a:r>
              <a:rPr lang="nl-NL" sz="1800" b="1" dirty="0" smtClean="0">
                <a:latin typeface="Arial"/>
                <a:cs typeface="Arial"/>
              </a:rPr>
              <a:t>van papier</a:t>
            </a:r>
          </a:p>
          <a:p>
            <a:pPr marL="0" indent="0">
              <a:buNone/>
            </a:pPr>
            <a:endParaRPr lang="nl-NL" sz="1100" dirty="0" smtClean="0">
              <a:latin typeface="Arial"/>
              <a:cs typeface="Arial"/>
            </a:endParaRPr>
          </a:p>
          <a:p>
            <a:pPr marL="0" indent="0">
              <a:buNone/>
            </a:pPr>
            <a:endParaRPr lang="nl-NL" sz="1100" dirty="0">
              <a:latin typeface="Arial"/>
              <a:cs typeface="Arial"/>
            </a:endParaRPr>
          </a:p>
          <a:p>
            <a:pPr marL="0" indent="0">
              <a:buNone/>
            </a:pPr>
            <a:endParaRPr lang="nl-NL" sz="1100" dirty="0" smtClean="0">
              <a:latin typeface="Arial"/>
              <a:cs typeface="Arial"/>
            </a:endParaRPr>
          </a:p>
          <a:p>
            <a:pPr marL="0" indent="0">
              <a:buNone/>
            </a:pPr>
            <a:endParaRPr lang="nl-NL" sz="1100" dirty="0">
              <a:latin typeface="Arial"/>
              <a:cs typeface="Arial"/>
            </a:endParaRPr>
          </a:p>
          <a:p>
            <a:pPr marL="0" indent="0">
              <a:buNone/>
            </a:pPr>
            <a:endParaRPr lang="nl-NL" sz="1100" dirty="0" smtClean="0">
              <a:latin typeface="Arial"/>
              <a:cs typeface="Arial"/>
            </a:endParaRPr>
          </a:p>
          <a:p>
            <a:pPr marL="0" indent="0">
              <a:buNone/>
            </a:pPr>
            <a:endParaRPr lang="nl-NL" sz="1100" dirty="0">
              <a:latin typeface="Arial"/>
              <a:cs typeface="Arial"/>
            </a:endParaRPr>
          </a:p>
          <a:p>
            <a:pPr marL="0" indent="0">
              <a:buNone/>
            </a:pPr>
            <a:endParaRPr lang="nl-NL" sz="1100" dirty="0" smtClean="0">
              <a:latin typeface="Arial"/>
              <a:cs typeface="Arial"/>
            </a:endParaRPr>
          </a:p>
          <a:p>
            <a:pPr marL="0" indent="0">
              <a:buNone/>
            </a:pPr>
            <a:endParaRPr lang="nl-NL" sz="1100" dirty="0">
              <a:latin typeface="Arial"/>
              <a:cs typeface="Arial"/>
            </a:endParaRPr>
          </a:p>
          <a:p>
            <a:pPr marL="0" indent="0">
              <a:buNone/>
            </a:pPr>
            <a:endParaRPr lang="nl-NL" sz="1100" dirty="0" smtClean="0">
              <a:latin typeface="Arial"/>
              <a:cs typeface="Arial"/>
            </a:endParaRPr>
          </a:p>
          <a:p>
            <a:pPr marL="0" indent="0">
              <a:buNone/>
            </a:pPr>
            <a:endParaRPr lang="nl-NL" sz="1100" dirty="0" smtClean="0">
              <a:latin typeface="Arial"/>
              <a:cs typeface="Arial"/>
            </a:endParaRPr>
          </a:p>
          <a:p>
            <a:pPr marL="0" indent="0">
              <a:buNone/>
            </a:pPr>
            <a:r>
              <a:rPr lang="nl-NL" sz="1100" b="1" dirty="0" smtClean="0">
                <a:latin typeface="Arial"/>
                <a:cs typeface="Arial"/>
              </a:rPr>
              <a:t>Wat heb je nodig?</a:t>
            </a:r>
            <a:endParaRPr lang="nl-NL" sz="1100" b="1" dirty="0" smtClean="0">
              <a:latin typeface="Arial"/>
              <a:cs typeface="Arial"/>
            </a:endParaRPr>
          </a:p>
          <a:p>
            <a:pPr marL="0" indent="0">
              <a:buNone/>
            </a:pPr>
            <a:r>
              <a:rPr lang="nl-NL" sz="1100" dirty="0" smtClean="0">
                <a:latin typeface="Arial"/>
                <a:cs typeface="Arial"/>
              </a:rPr>
              <a:t>Twee </a:t>
            </a:r>
            <a:r>
              <a:rPr lang="nl-NL" sz="1100" dirty="0" smtClean="0">
                <a:latin typeface="Arial"/>
                <a:cs typeface="Arial"/>
              </a:rPr>
              <a:t>ronde </a:t>
            </a:r>
            <a:r>
              <a:rPr lang="nl-NL" sz="1100" dirty="0" smtClean="0">
                <a:latin typeface="Arial"/>
                <a:cs typeface="Arial"/>
              </a:rPr>
              <a:t>papieren kleedjes, een </a:t>
            </a:r>
            <a:r>
              <a:rPr lang="nl-NL" sz="1100" dirty="0" smtClean="0">
                <a:latin typeface="Arial"/>
                <a:cs typeface="Arial"/>
              </a:rPr>
              <a:t>gouden of zilveren chenille </a:t>
            </a:r>
            <a:r>
              <a:rPr lang="nl-NL" sz="1100" dirty="0" smtClean="0">
                <a:latin typeface="Arial"/>
                <a:cs typeface="Arial"/>
              </a:rPr>
              <a:t>draad, </a:t>
            </a:r>
            <a:r>
              <a:rPr lang="nl-NL" sz="1100" dirty="0" smtClean="0">
                <a:latin typeface="Arial"/>
                <a:cs typeface="Arial"/>
              </a:rPr>
              <a:t>12 inch </a:t>
            </a:r>
            <a:r>
              <a:rPr lang="nl-NL" sz="1100" dirty="0" smtClean="0">
                <a:latin typeface="Arial"/>
                <a:cs typeface="Arial"/>
              </a:rPr>
              <a:t>lang. </a:t>
            </a:r>
            <a:r>
              <a:rPr lang="nl-NL" sz="1100" dirty="0" smtClean="0">
                <a:latin typeface="Arial"/>
                <a:cs typeface="Arial"/>
              </a:rPr>
              <a:t>3/4 inch diameter houten kralen</a:t>
            </a:r>
            <a:r>
              <a:rPr lang="nl-NL" sz="1100" dirty="0" smtClean="0">
                <a:latin typeface="Arial"/>
                <a:cs typeface="Arial"/>
              </a:rPr>
              <a:t>, een perforator, doorzichtige tape en draadscharen.</a:t>
            </a:r>
          </a:p>
          <a:p>
            <a:pPr marL="0" indent="0">
              <a:buNone/>
            </a:pPr>
            <a:endParaRPr lang="nl-NL" sz="1100" dirty="0" smtClean="0">
              <a:latin typeface="Arial"/>
              <a:cs typeface="Arial"/>
            </a:endParaRPr>
          </a:p>
          <a:p>
            <a:pPr marL="228600" indent="-228600">
              <a:buFont typeface="+mj-lt"/>
              <a:buAutoNum type="arabicPeriod"/>
            </a:pPr>
            <a:r>
              <a:rPr lang="nl-NL" sz="1100" dirty="0" smtClean="0">
                <a:latin typeface="Arial"/>
                <a:cs typeface="Arial"/>
              </a:rPr>
              <a:t>Vouw de grote papieren </a:t>
            </a:r>
            <a:r>
              <a:rPr lang="nl-NL" sz="1100" dirty="0" smtClean="0">
                <a:latin typeface="Arial"/>
                <a:cs typeface="Arial"/>
              </a:rPr>
              <a:t>kleedjes op </a:t>
            </a:r>
            <a:r>
              <a:rPr lang="nl-NL" sz="1100" dirty="0" smtClean="0">
                <a:latin typeface="Arial"/>
                <a:cs typeface="Arial"/>
              </a:rPr>
              <a:t>de helft. Vorm een kegel rond de chenille draad en plak de </a:t>
            </a:r>
            <a:r>
              <a:rPr lang="nl-NL" sz="1100" dirty="0" smtClean="0">
                <a:latin typeface="Arial"/>
                <a:cs typeface="Arial"/>
              </a:rPr>
              <a:t>rand vast. </a:t>
            </a:r>
            <a:r>
              <a:rPr lang="nl-NL" sz="1100" dirty="0" smtClean="0">
                <a:latin typeface="Arial"/>
                <a:cs typeface="Arial"/>
              </a:rPr>
              <a:t>Verwijder de chenille draad.</a:t>
            </a:r>
          </a:p>
          <a:p>
            <a:pPr marL="228600" indent="-228600">
              <a:buFont typeface="+mj-lt"/>
              <a:buAutoNum type="arabicPeriod"/>
            </a:pPr>
            <a:r>
              <a:rPr lang="nl-NL" sz="1100" dirty="0" smtClean="0">
                <a:latin typeface="Arial"/>
                <a:cs typeface="Arial"/>
              </a:rPr>
              <a:t>Tape aan de </a:t>
            </a:r>
            <a:r>
              <a:rPr lang="nl-NL" sz="1100" dirty="0" smtClean="0">
                <a:latin typeface="Arial"/>
                <a:cs typeface="Arial"/>
              </a:rPr>
              <a:t>binnenkant de </a:t>
            </a:r>
            <a:r>
              <a:rPr lang="nl-NL" sz="1100" dirty="0" smtClean="0">
                <a:latin typeface="Arial"/>
                <a:cs typeface="Arial"/>
              </a:rPr>
              <a:t>overlappende randen van het papier </a:t>
            </a:r>
            <a:r>
              <a:rPr lang="nl-NL" sz="1100" dirty="0" smtClean="0">
                <a:latin typeface="Arial"/>
                <a:cs typeface="Arial"/>
              </a:rPr>
              <a:t>kleedje aan elkaar vast. </a:t>
            </a:r>
            <a:r>
              <a:rPr lang="nl-NL" sz="1100" smtClean="0">
                <a:latin typeface="Arial"/>
                <a:cs typeface="Arial"/>
              </a:rPr>
              <a:t>Snijd de </a:t>
            </a:r>
            <a:r>
              <a:rPr lang="nl-NL" sz="1100" dirty="0" smtClean="0">
                <a:latin typeface="Arial"/>
                <a:cs typeface="Arial"/>
              </a:rPr>
              <a:t>chenille draad in de helft. In cirkelvorm op een einde van de helft van de chenille draad. Buig de cirkel loodrecht op de rechte rand. Steek het rechte uiteinde van de chenille draad door de kegel en door het gat in de houten kraal. Vorm een cirkel in de chenille draad voor halo. maak cirkel voor halo. </a:t>
            </a:r>
            <a:r>
              <a:rPr lang="nl-NL" sz="1100" dirty="0">
                <a:latin typeface="Arial"/>
                <a:cs typeface="Arial"/>
              </a:rPr>
              <a:t>Vouw het tweede papier kleedje in de helft. Overeenkomen met de cirkelvormige rand.</a:t>
            </a:r>
          </a:p>
          <a:p>
            <a:pPr marL="228600" indent="-228600">
              <a:buFont typeface="+mj-lt"/>
              <a:buAutoNum type="arabicPeriod"/>
            </a:pPr>
            <a:r>
              <a:rPr lang="nl-NL" sz="1100" dirty="0">
                <a:latin typeface="Arial"/>
                <a:cs typeface="Arial"/>
              </a:rPr>
              <a:t>Zoek het midden van de gevouwen rand door het vouwen van het papier kleedje in vieren.</a:t>
            </a:r>
          </a:p>
          <a:p>
            <a:pPr marL="228600" indent="-228600">
              <a:buFont typeface="+mj-lt"/>
              <a:buAutoNum type="arabicPeriod"/>
            </a:pPr>
            <a:r>
              <a:rPr lang="nl-NL" sz="1100" dirty="0">
                <a:latin typeface="Arial"/>
                <a:cs typeface="Arial"/>
              </a:rPr>
              <a:t>Maak een klein snufje aan de gevouwen hoek naar het centrum te identificeren.</a:t>
            </a:r>
          </a:p>
          <a:p>
            <a:pPr marL="228600" indent="-228600">
              <a:buFont typeface="+mj-lt"/>
              <a:buAutoNum type="arabicPeriod"/>
            </a:pPr>
            <a:r>
              <a:rPr lang="nl-NL" sz="1100" dirty="0">
                <a:latin typeface="Arial"/>
                <a:cs typeface="Arial"/>
              </a:rPr>
              <a:t>Maak gaten aan weerszijden van het middelpunt nabij de </a:t>
            </a:r>
            <a:r>
              <a:rPr lang="nl-NL" sz="1100" dirty="0" err="1">
                <a:latin typeface="Arial"/>
                <a:cs typeface="Arial"/>
              </a:rPr>
              <a:t>vouwrand</a:t>
            </a:r>
            <a:r>
              <a:rPr lang="nl-NL" sz="1100" dirty="0">
                <a:latin typeface="Arial"/>
                <a:cs typeface="Arial"/>
              </a:rPr>
              <a:t>. Maak vouwen in een hoek door de geponste gaten</a:t>
            </a:r>
            <a:r>
              <a:rPr lang="nl-NL" sz="1100" dirty="0" smtClean="0">
                <a:latin typeface="Arial"/>
                <a:cs typeface="Arial"/>
              </a:rPr>
              <a:t>. Hierdoor </a:t>
            </a:r>
            <a:r>
              <a:rPr lang="nl-NL" sz="1100" dirty="0">
                <a:latin typeface="Arial"/>
                <a:cs typeface="Arial"/>
              </a:rPr>
              <a:t>kunnen de vleugels rusten op de achterkant van het papier.</a:t>
            </a:r>
          </a:p>
          <a:p>
            <a:pPr marL="228600" indent="-228600">
              <a:buFont typeface="+mj-lt"/>
              <a:buAutoNum type="arabicPeriod"/>
            </a:pPr>
            <a:r>
              <a:rPr lang="nl-NL" sz="1100" dirty="0">
                <a:latin typeface="Arial"/>
                <a:cs typeface="Arial"/>
              </a:rPr>
              <a:t>Steek de tweede helft van het chenille draad door de twee gaten in het papier kleedje met de uiteinden van het kleedje te wijzen naar achteren. Wikkel de tweede chenille draad losjes om de eerste draad net onder de houten kralen. Buig de uiteinden van de chenille draad samen om de armen, </a:t>
            </a:r>
            <a:r>
              <a:rPr lang="nl-NL" sz="1100" dirty="0" err="1">
                <a:latin typeface="Arial"/>
                <a:cs typeface="Arial"/>
              </a:rPr>
              <a:t>ellebogen</a:t>
            </a:r>
            <a:r>
              <a:rPr lang="nl-NL" sz="1100" dirty="0">
                <a:latin typeface="Arial"/>
                <a:cs typeface="Arial"/>
              </a:rPr>
              <a:t> en handen te vormen. Plaats de vleugels over de naad in de krant kleedje kegel.</a:t>
            </a:r>
          </a:p>
          <a:p>
            <a:pPr marL="228600" indent="-228600">
              <a:buFont typeface="+mj-lt"/>
              <a:buAutoNum type="arabicPeriod"/>
            </a:pPr>
            <a:r>
              <a:rPr lang="nl-NL" sz="1100" dirty="0">
                <a:latin typeface="Arial"/>
                <a:cs typeface="Arial"/>
              </a:rPr>
              <a:t>Tape de onderrand van de vleugels aan de kegel</a:t>
            </a:r>
            <a:r>
              <a:rPr lang="nl-NL" sz="1100" dirty="0" smtClean="0">
                <a:latin typeface="Arial"/>
                <a:cs typeface="Arial"/>
              </a:rPr>
              <a:t>. Pas </a:t>
            </a:r>
            <a:r>
              <a:rPr lang="nl-NL" sz="1100" dirty="0">
                <a:latin typeface="Arial"/>
                <a:cs typeface="Arial"/>
              </a:rPr>
              <a:t>haar halo en armen aan uw voorkeur.</a:t>
            </a:r>
          </a:p>
          <a:p>
            <a:pPr marL="0" indent="0">
              <a:buNone/>
            </a:pPr>
            <a:endParaRPr lang="nl-NL" sz="1000" dirty="0" smtClean="0">
              <a:latin typeface="Arial"/>
              <a:cs typeface="Arial"/>
            </a:endParaRPr>
          </a:p>
          <a:p>
            <a:endParaRPr lang="nl-NL" sz="1000" dirty="0"/>
          </a:p>
        </p:txBody>
      </p:sp>
      <p:pic>
        <p:nvPicPr>
          <p:cNvPr id="5" name="Afbeelding 4" descr="Schermafbeelding 2015-11-05 om 19.54.1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8796" y="432590"/>
            <a:ext cx="1155200" cy="799754"/>
          </a:xfrm>
          <a:prstGeom prst="rect">
            <a:avLst/>
          </a:prstGeom>
        </p:spPr>
      </p:pic>
      <p:pic>
        <p:nvPicPr>
          <p:cNvPr id="6" name="Afbeelding 5" descr="Schermafbeelding 2015-11-05 om 19.57.5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955" y="426231"/>
            <a:ext cx="871332" cy="806113"/>
          </a:xfrm>
          <a:prstGeom prst="rect">
            <a:avLst/>
          </a:prstGeom>
        </p:spPr>
      </p:pic>
      <p:pic>
        <p:nvPicPr>
          <p:cNvPr id="7" name="Afbeelding 6" descr="Schermafbeelding 2015-11-05 om 19.58.0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5251" y="304086"/>
            <a:ext cx="1634458" cy="1702764"/>
          </a:xfrm>
          <a:prstGeom prst="rect">
            <a:avLst/>
          </a:prstGeom>
        </p:spPr>
      </p:pic>
      <p:pic>
        <p:nvPicPr>
          <p:cNvPr id="8" name="Afbeelding 7" descr="Schermafbeelding 2015-11-05 om 19.54.28.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1813" y="304086"/>
            <a:ext cx="831486" cy="795018"/>
          </a:xfrm>
          <a:prstGeom prst="rect">
            <a:avLst/>
          </a:prstGeom>
        </p:spPr>
      </p:pic>
      <p:pic>
        <p:nvPicPr>
          <p:cNvPr id="9" name="Afbeelding 8" descr="Schermafbeelding 2015-11-05 om 19.58.10.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89979" y="304086"/>
            <a:ext cx="1069489" cy="795018"/>
          </a:xfrm>
          <a:prstGeom prst="rect">
            <a:avLst/>
          </a:prstGeom>
        </p:spPr>
      </p:pic>
      <p:pic>
        <p:nvPicPr>
          <p:cNvPr id="10" name="Afbeelding 9" descr="Schermafbeelding 2015-11-05 om 19.57.20.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9737" y="1312082"/>
            <a:ext cx="885490" cy="694769"/>
          </a:xfrm>
          <a:prstGeom prst="rect">
            <a:avLst/>
          </a:prstGeom>
        </p:spPr>
      </p:pic>
      <p:pic>
        <p:nvPicPr>
          <p:cNvPr id="11" name="Afbeelding 10" descr="Schermafbeelding 2015-11-05 om 19.54.55.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44157" y="1312082"/>
            <a:ext cx="969839" cy="694768"/>
          </a:xfrm>
          <a:prstGeom prst="rect">
            <a:avLst/>
          </a:prstGeom>
        </p:spPr>
      </p:pic>
      <p:pic>
        <p:nvPicPr>
          <p:cNvPr id="12" name="Afbeelding 11" descr="Schermafbeelding 2015-11-05 om 19.58.16.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431654" y="1232344"/>
            <a:ext cx="921645" cy="728937"/>
          </a:xfrm>
          <a:prstGeom prst="rect">
            <a:avLst/>
          </a:prstGeom>
        </p:spPr>
      </p:pic>
      <p:pic>
        <p:nvPicPr>
          <p:cNvPr id="13" name="Afbeelding 12" descr="Schermafbeelding 2015-11-05 om 19.57.25.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522117" y="1161747"/>
            <a:ext cx="1037351" cy="694769"/>
          </a:xfrm>
          <a:prstGeom prst="rect">
            <a:avLst/>
          </a:prstGeom>
        </p:spPr>
      </p:pic>
      <p:pic>
        <p:nvPicPr>
          <p:cNvPr id="4098" name="Picture 2" descr="X:\Shared Foto's\Linda\logo Kerk in Actie\JPG\Logo_KIA_CMYK.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60357" y="160501"/>
            <a:ext cx="1364960" cy="668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00372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p:cNvSpPr txBox="1"/>
          <p:nvPr/>
        </p:nvSpPr>
        <p:spPr>
          <a:xfrm>
            <a:off x="159460" y="284741"/>
            <a:ext cx="2386196" cy="6355589"/>
          </a:xfrm>
          <a:prstGeom prst="rect">
            <a:avLst/>
          </a:prstGeom>
          <a:noFill/>
        </p:spPr>
        <p:txBody>
          <a:bodyPr wrap="square" rtlCol="0">
            <a:spAutoFit/>
          </a:bodyPr>
          <a:lstStyle/>
          <a:p>
            <a:r>
              <a:rPr lang="nl-NL" b="1" dirty="0" smtClean="0">
                <a:latin typeface="Arial"/>
                <a:cs typeface="Arial"/>
              </a:rPr>
              <a:t>Haak een engel</a:t>
            </a:r>
          </a:p>
          <a:p>
            <a:endParaRPr lang="nl-NL" b="1" dirty="0" smtClean="0">
              <a:latin typeface="Arial"/>
              <a:cs typeface="Arial"/>
            </a:endParaRPr>
          </a:p>
          <a:p>
            <a:endParaRPr lang="nl-NL" b="1" dirty="0">
              <a:latin typeface="Arial"/>
              <a:cs typeface="Arial"/>
            </a:endParaRPr>
          </a:p>
          <a:p>
            <a:endParaRPr lang="nl-NL" b="1" dirty="0" smtClean="0">
              <a:latin typeface="Arial"/>
              <a:cs typeface="Arial"/>
            </a:endParaRPr>
          </a:p>
          <a:p>
            <a:endParaRPr lang="nl-NL" b="1" dirty="0">
              <a:latin typeface="Arial"/>
              <a:cs typeface="Arial"/>
            </a:endParaRPr>
          </a:p>
          <a:p>
            <a:endParaRPr lang="nl-NL" b="1" dirty="0" smtClean="0">
              <a:latin typeface="Arial"/>
              <a:cs typeface="Arial"/>
            </a:endParaRPr>
          </a:p>
          <a:p>
            <a:endParaRPr lang="nl-NL" b="1" dirty="0">
              <a:latin typeface="Arial"/>
              <a:cs typeface="Arial"/>
            </a:endParaRPr>
          </a:p>
          <a:p>
            <a:endParaRPr lang="nl-NL" b="1" dirty="0" smtClean="0">
              <a:latin typeface="Arial"/>
              <a:cs typeface="Arial"/>
            </a:endParaRPr>
          </a:p>
          <a:p>
            <a:endParaRPr lang="nl-NL" b="1" dirty="0">
              <a:latin typeface="Arial"/>
              <a:cs typeface="Arial"/>
            </a:endParaRPr>
          </a:p>
          <a:p>
            <a:endParaRPr lang="nl-NL" b="1" dirty="0" smtClean="0">
              <a:latin typeface="Arial"/>
              <a:cs typeface="Arial"/>
            </a:endParaRPr>
          </a:p>
          <a:p>
            <a:endParaRPr lang="nl-NL" b="1" dirty="0" smtClean="0">
              <a:latin typeface="Arial"/>
              <a:cs typeface="Arial"/>
            </a:endParaRPr>
          </a:p>
          <a:p>
            <a:r>
              <a:rPr lang="nl-NL" sz="1100" b="1" dirty="0" smtClean="0">
                <a:latin typeface="Arial"/>
                <a:cs typeface="Arial"/>
              </a:rPr>
              <a:t>Hoofd </a:t>
            </a:r>
            <a:r>
              <a:rPr lang="nl-NL" sz="1100" b="1" dirty="0">
                <a:latin typeface="Arial"/>
                <a:cs typeface="Arial"/>
              </a:rPr>
              <a:t>in huidskleur</a:t>
            </a:r>
          </a:p>
          <a:p>
            <a:r>
              <a:rPr lang="nl-NL" sz="1100" dirty="0">
                <a:latin typeface="Arial"/>
                <a:cs typeface="Arial"/>
              </a:rPr>
              <a:t>Toer 1: Haak 2 lossen. Haak 6 v in de tweede losse vanaf de haaknaald (=6).</a:t>
            </a:r>
          </a:p>
          <a:p>
            <a:r>
              <a:rPr lang="nl-NL" sz="1100" dirty="0">
                <a:latin typeface="Arial"/>
                <a:cs typeface="Arial"/>
              </a:rPr>
              <a:t>Toer 2: 2 v in elke v (=12).</a:t>
            </a:r>
          </a:p>
          <a:p>
            <a:r>
              <a:rPr lang="nl-NL" sz="1100" dirty="0">
                <a:latin typeface="Arial"/>
                <a:cs typeface="Arial"/>
              </a:rPr>
              <a:t>Toer 3: 2 v in elke 2e v (= 18)</a:t>
            </a:r>
          </a:p>
          <a:p>
            <a:r>
              <a:rPr lang="nl-NL" sz="1100" dirty="0">
                <a:latin typeface="Arial"/>
                <a:cs typeface="Arial"/>
              </a:rPr>
              <a:t>Toer 4: 2 v in elke 3e v (= 24)</a:t>
            </a:r>
          </a:p>
          <a:p>
            <a:r>
              <a:rPr lang="nl-NL" sz="1100" dirty="0">
                <a:latin typeface="Arial"/>
                <a:cs typeface="Arial"/>
              </a:rPr>
              <a:t>Toer 5: 2 v in elke 4e v (= 30)</a:t>
            </a:r>
          </a:p>
          <a:p>
            <a:r>
              <a:rPr lang="nl-NL" sz="1100" dirty="0">
                <a:latin typeface="Arial"/>
                <a:cs typeface="Arial"/>
              </a:rPr>
              <a:t>Toer 6: 2 v in elke 5e v (= 36)</a:t>
            </a:r>
          </a:p>
          <a:p>
            <a:r>
              <a:rPr lang="nl-NL" sz="1100" dirty="0">
                <a:latin typeface="Arial"/>
                <a:cs typeface="Arial"/>
              </a:rPr>
              <a:t>Toer 7-9 (3 toeren): 36v</a:t>
            </a:r>
          </a:p>
          <a:p>
            <a:r>
              <a:rPr lang="nl-NL" sz="1100" dirty="0">
                <a:latin typeface="Arial"/>
                <a:cs typeface="Arial"/>
              </a:rPr>
              <a:t>Toer 10: minder in elke 5e v (30v)</a:t>
            </a:r>
          </a:p>
          <a:p>
            <a:r>
              <a:rPr lang="nl-NL" sz="1100" dirty="0">
                <a:latin typeface="Arial"/>
                <a:cs typeface="Arial"/>
              </a:rPr>
              <a:t>Toer 11: minder in elke 4e v (24v)</a:t>
            </a:r>
          </a:p>
          <a:p>
            <a:r>
              <a:rPr lang="nl-NL" sz="1100" dirty="0">
                <a:latin typeface="Arial"/>
                <a:cs typeface="Arial"/>
              </a:rPr>
              <a:t>Vul op</a:t>
            </a:r>
          </a:p>
          <a:p>
            <a:r>
              <a:rPr lang="nl-NL" sz="1100" dirty="0">
                <a:latin typeface="Arial"/>
                <a:cs typeface="Arial"/>
              </a:rPr>
              <a:t>Toer 12: minder in elke 3e v (18v)</a:t>
            </a:r>
          </a:p>
          <a:p>
            <a:r>
              <a:rPr lang="nl-NL" sz="1100" dirty="0">
                <a:latin typeface="Arial"/>
                <a:cs typeface="Arial"/>
              </a:rPr>
              <a:t>Vul verder op</a:t>
            </a:r>
          </a:p>
          <a:p>
            <a:r>
              <a:rPr lang="nl-NL" sz="1100" dirty="0">
                <a:latin typeface="Arial"/>
                <a:cs typeface="Arial"/>
              </a:rPr>
              <a:t>Toer 13: minder in elke 2e v (12v)</a:t>
            </a:r>
          </a:p>
          <a:p>
            <a:r>
              <a:rPr lang="nl-NL" sz="1100" dirty="0">
                <a:latin typeface="Arial"/>
                <a:cs typeface="Arial"/>
              </a:rPr>
              <a:t>Toer 14: 12v</a:t>
            </a:r>
          </a:p>
          <a:p>
            <a:r>
              <a:rPr lang="nl-NL" sz="1100" dirty="0">
                <a:latin typeface="Arial"/>
                <a:cs typeface="Arial"/>
              </a:rPr>
              <a:t>Eindig met </a:t>
            </a:r>
            <a:r>
              <a:rPr lang="nl-NL" sz="1100" dirty="0" err="1">
                <a:latin typeface="Arial"/>
                <a:cs typeface="Arial"/>
              </a:rPr>
              <a:t>hv</a:t>
            </a:r>
            <a:r>
              <a:rPr lang="nl-NL" sz="1100" dirty="0">
                <a:latin typeface="Arial"/>
                <a:cs typeface="Arial"/>
              </a:rPr>
              <a:t> en hecht af</a:t>
            </a:r>
          </a:p>
          <a:p>
            <a:endParaRPr lang="nl-NL" sz="1100" dirty="0">
              <a:latin typeface="Arial"/>
              <a:cs typeface="Arial"/>
            </a:endParaRPr>
          </a:p>
        </p:txBody>
      </p:sp>
      <p:sp>
        <p:nvSpPr>
          <p:cNvPr id="8" name="Rechthoek 7"/>
          <p:cNvSpPr/>
          <p:nvPr/>
        </p:nvSpPr>
        <p:spPr>
          <a:xfrm>
            <a:off x="2545656" y="856856"/>
            <a:ext cx="3280307" cy="3754874"/>
          </a:xfrm>
          <a:prstGeom prst="rect">
            <a:avLst/>
          </a:prstGeom>
        </p:spPr>
        <p:txBody>
          <a:bodyPr wrap="square">
            <a:spAutoFit/>
          </a:bodyPr>
          <a:lstStyle/>
          <a:p>
            <a:r>
              <a:rPr lang="nl-NL" sz="1100" b="1" dirty="0">
                <a:latin typeface="Arial"/>
                <a:cs typeface="Arial"/>
              </a:rPr>
              <a:t>Haar in bruin/blond</a:t>
            </a:r>
          </a:p>
          <a:p>
            <a:r>
              <a:rPr lang="nl-NL" sz="1100" dirty="0">
                <a:latin typeface="Arial"/>
                <a:cs typeface="Arial"/>
              </a:rPr>
              <a:t>Toer 1: Haak 2 lossen. Haak 6 v in de tweede losse vanaf de haaknaald (=6).</a:t>
            </a:r>
          </a:p>
          <a:p>
            <a:r>
              <a:rPr lang="nl-NL" sz="1100" dirty="0">
                <a:latin typeface="Arial"/>
                <a:cs typeface="Arial"/>
              </a:rPr>
              <a:t>Toer 2: 2 v in de achterste lus van elke v (=12).</a:t>
            </a:r>
          </a:p>
          <a:p>
            <a:r>
              <a:rPr lang="nl-NL" sz="1100" dirty="0">
                <a:latin typeface="Arial"/>
                <a:cs typeface="Arial"/>
              </a:rPr>
              <a:t>Toer 3: 2 v in de achterste lus van elke 2e v (= 18)</a:t>
            </a:r>
          </a:p>
          <a:p>
            <a:r>
              <a:rPr lang="nl-NL" sz="1100" dirty="0">
                <a:latin typeface="Arial"/>
                <a:cs typeface="Arial"/>
              </a:rPr>
              <a:t>Toer 4: 2 v in de achterste lus van elke 3e v (= 24)</a:t>
            </a:r>
          </a:p>
          <a:p>
            <a:r>
              <a:rPr lang="nl-NL" sz="1100" dirty="0">
                <a:latin typeface="Arial"/>
                <a:cs typeface="Arial"/>
              </a:rPr>
              <a:t>Toer 5: 2 v in de achterste lus van elke 4e v (= 30)</a:t>
            </a:r>
          </a:p>
          <a:p>
            <a:r>
              <a:rPr lang="nl-NL" sz="1100" dirty="0">
                <a:latin typeface="Arial"/>
                <a:cs typeface="Arial"/>
              </a:rPr>
              <a:t>Toer 6: 2 v in de achterste lus van elke 5e v (= 36)</a:t>
            </a:r>
          </a:p>
          <a:p>
            <a:r>
              <a:rPr lang="nl-NL" sz="1100" dirty="0">
                <a:latin typeface="Arial"/>
                <a:cs typeface="Arial"/>
              </a:rPr>
              <a:t>Toer 7-8 (2 toeren): in de achterste lus 36v, eindig met </a:t>
            </a:r>
            <a:r>
              <a:rPr lang="nl-NL" sz="1100" dirty="0" err="1">
                <a:latin typeface="Arial"/>
                <a:cs typeface="Arial"/>
              </a:rPr>
              <a:t>hv</a:t>
            </a:r>
            <a:r>
              <a:rPr lang="nl-NL" sz="1100" dirty="0">
                <a:latin typeface="Arial"/>
                <a:cs typeface="Arial"/>
              </a:rPr>
              <a:t> en hecht af.</a:t>
            </a:r>
          </a:p>
          <a:p>
            <a:r>
              <a:rPr lang="nl-NL" sz="1100" dirty="0">
                <a:latin typeface="Arial"/>
                <a:cs typeface="Arial"/>
              </a:rPr>
              <a:t>Nu haak je steeds lossen boogjes van 8l in elke voorste steek, die je vastzet met een </a:t>
            </a:r>
            <a:r>
              <a:rPr lang="nl-NL" sz="1100" dirty="0" err="1">
                <a:latin typeface="Arial"/>
                <a:cs typeface="Arial"/>
              </a:rPr>
              <a:t>hv</a:t>
            </a:r>
            <a:r>
              <a:rPr lang="nl-NL" sz="1100" dirty="0">
                <a:latin typeface="Arial"/>
                <a:cs typeface="Arial"/>
              </a:rPr>
              <a:t>. </a:t>
            </a:r>
          </a:p>
          <a:p>
            <a:r>
              <a:rPr lang="nl-NL" sz="1100" dirty="0">
                <a:latin typeface="Arial"/>
                <a:cs typeface="Arial"/>
              </a:rPr>
              <a:t>Je begint in het midden en haakt zo rond tot je bij de laatste toer komt. </a:t>
            </a:r>
          </a:p>
          <a:p>
            <a:r>
              <a:rPr lang="nl-NL" sz="1100" dirty="0">
                <a:latin typeface="Arial"/>
                <a:cs typeface="Arial"/>
              </a:rPr>
              <a:t>In de laatste toer haak je lossen boogjes van 6l. Eindig met </a:t>
            </a:r>
            <a:r>
              <a:rPr lang="nl-NL" sz="1100" dirty="0" err="1">
                <a:latin typeface="Arial"/>
                <a:cs typeface="Arial"/>
              </a:rPr>
              <a:t>hv</a:t>
            </a:r>
            <a:r>
              <a:rPr lang="nl-NL" sz="1100" dirty="0">
                <a:latin typeface="Arial"/>
                <a:cs typeface="Arial"/>
              </a:rPr>
              <a:t> en hecht af. </a:t>
            </a:r>
          </a:p>
          <a:p>
            <a:r>
              <a:rPr lang="nl-NL" sz="1100" dirty="0">
                <a:latin typeface="Arial"/>
                <a:cs typeface="Arial"/>
              </a:rPr>
              <a:t>Bevestig het haar met kleine steekjes op het hoofd. </a:t>
            </a:r>
          </a:p>
          <a:p>
            <a:r>
              <a:rPr lang="nl-NL" sz="1100" dirty="0">
                <a:latin typeface="Arial"/>
                <a:cs typeface="Arial"/>
              </a:rPr>
              <a:t>Je kunt het eerst vastspelden zodat het op de juiste plek blijft zitten.</a:t>
            </a:r>
          </a:p>
          <a:p>
            <a:r>
              <a:rPr lang="nl-NL" dirty="0"/>
              <a:t> </a:t>
            </a:r>
          </a:p>
        </p:txBody>
      </p:sp>
      <p:sp>
        <p:nvSpPr>
          <p:cNvPr id="9" name="Rechthoek 8"/>
          <p:cNvSpPr/>
          <p:nvPr/>
        </p:nvSpPr>
        <p:spPr>
          <a:xfrm>
            <a:off x="6013897" y="877660"/>
            <a:ext cx="3090238" cy="3647152"/>
          </a:xfrm>
          <a:prstGeom prst="rect">
            <a:avLst/>
          </a:prstGeom>
        </p:spPr>
        <p:txBody>
          <a:bodyPr wrap="square">
            <a:spAutoFit/>
          </a:bodyPr>
          <a:lstStyle/>
          <a:p>
            <a:r>
              <a:rPr lang="nl-NL" sz="1100" dirty="0">
                <a:latin typeface="Arial"/>
                <a:cs typeface="Arial"/>
              </a:rPr>
              <a:t> </a:t>
            </a:r>
            <a:r>
              <a:rPr lang="nl-NL" sz="1100" b="1" dirty="0" smtClean="0">
                <a:latin typeface="Arial"/>
                <a:cs typeface="Arial"/>
              </a:rPr>
              <a:t>Benen </a:t>
            </a:r>
            <a:r>
              <a:rPr lang="nl-NL" sz="1100" b="1" dirty="0">
                <a:latin typeface="Arial"/>
                <a:cs typeface="Arial"/>
              </a:rPr>
              <a:t>en lijfje, </a:t>
            </a:r>
            <a:r>
              <a:rPr lang="nl-NL" sz="1100" dirty="0">
                <a:latin typeface="Arial"/>
                <a:cs typeface="Arial"/>
              </a:rPr>
              <a:t>deze worden aan een stuk gehaakt</a:t>
            </a:r>
          </a:p>
          <a:p>
            <a:r>
              <a:rPr lang="nl-NL" sz="1100" dirty="0">
                <a:latin typeface="Arial"/>
                <a:cs typeface="Arial"/>
              </a:rPr>
              <a:t>Maak eerst de twee benen, begin met de schoenkleur</a:t>
            </a:r>
          </a:p>
          <a:p>
            <a:r>
              <a:rPr lang="nl-NL" sz="1100" dirty="0">
                <a:latin typeface="Arial"/>
                <a:cs typeface="Arial"/>
              </a:rPr>
              <a:t>Toer 1: 6 lossen</a:t>
            </a:r>
          </a:p>
          <a:p>
            <a:r>
              <a:rPr lang="nl-NL" sz="1100" dirty="0">
                <a:latin typeface="Arial"/>
                <a:cs typeface="Arial"/>
              </a:rPr>
              <a:t>Toer 2: 4v langs de ene zijde van de streng (begin in de 2e steek vanaf de haaknaald), 3v in de laatste l van de streng, 3v langs de andere zijde van de streng, eindig met 2v in de laatste l van de streng (12v)</a:t>
            </a:r>
          </a:p>
          <a:p>
            <a:r>
              <a:rPr lang="nl-NL" sz="1100" dirty="0">
                <a:latin typeface="Arial"/>
                <a:cs typeface="Arial"/>
              </a:rPr>
              <a:t>Toer 3: 2v in de volgende v, 3v langs de ene zijde, 2v in de volgende 3 v, 3v langs de andere zijde, 2x2v (18v)</a:t>
            </a:r>
          </a:p>
          <a:p>
            <a:r>
              <a:rPr lang="nl-NL" sz="1100" dirty="0">
                <a:latin typeface="Arial"/>
                <a:cs typeface="Arial"/>
              </a:rPr>
              <a:t>Toer 4, 5 (2 toeren): 18v</a:t>
            </a:r>
          </a:p>
          <a:p>
            <a:r>
              <a:rPr lang="nl-NL" sz="1100" dirty="0">
                <a:latin typeface="Arial"/>
                <a:cs typeface="Arial"/>
              </a:rPr>
              <a:t>Toer 6: 3v, minder in de volgende 5v, 5v (13v)</a:t>
            </a:r>
          </a:p>
          <a:p>
            <a:r>
              <a:rPr lang="nl-NL" sz="1100" dirty="0">
                <a:latin typeface="Arial"/>
                <a:cs typeface="Arial"/>
              </a:rPr>
              <a:t>Toer 7: minder 1v, 3v, minder 2v, 3v, minder 1v, 1v (10v)</a:t>
            </a:r>
          </a:p>
          <a:p>
            <a:r>
              <a:rPr lang="nl-NL" sz="1100" dirty="0">
                <a:latin typeface="Arial"/>
                <a:cs typeface="Arial"/>
              </a:rPr>
              <a:t>Vul op</a:t>
            </a:r>
          </a:p>
          <a:p>
            <a:r>
              <a:rPr lang="nl-NL" sz="1100" dirty="0">
                <a:latin typeface="Arial"/>
                <a:cs typeface="Arial"/>
              </a:rPr>
              <a:t>Wissel naar huiskleur</a:t>
            </a:r>
          </a:p>
          <a:p>
            <a:r>
              <a:rPr lang="nl-NL" sz="1100" dirty="0">
                <a:latin typeface="Arial"/>
                <a:cs typeface="Arial"/>
              </a:rPr>
              <a:t>Toer 8-22 (15 toeren): 10v</a:t>
            </a:r>
          </a:p>
          <a:p>
            <a:r>
              <a:rPr lang="nl-NL" sz="1100" dirty="0">
                <a:latin typeface="Arial"/>
                <a:cs typeface="Arial"/>
              </a:rPr>
              <a:t>Vul de beentjes heel lichtjes op</a:t>
            </a:r>
          </a:p>
        </p:txBody>
      </p:sp>
      <p:pic>
        <p:nvPicPr>
          <p:cNvPr id="10" name="Afbeelding 9" descr="Schermafbeelding 2015-11-05 om 20.09.2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179" y="728938"/>
            <a:ext cx="1700808" cy="2326218"/>
          </a:xfrm>
          <a:prstGeom prst="rect">
            <a:avLst/>
          </a:prstGeom>
        </p:spPr>
      </p:pic>
    </p:spTree>
    <p:extLst>
      <p:ext uri="{BB962C8B-B14F-4D97-AF65-F5344CB8AC3E}">
        <p14:creationId xmlns:p14="http://schemas.microsoft.com/office/powerpoint/2010/main" val="3784074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206621" y="238873"/>
            <a:ext cx="2572529" cy="3747246"/>
          </a:xfrm>
        </p:spPr>
        <p:txBody>
          <a:bodyPr>
            <a:normAutofit fontScale="92500" lnSpcReduction="20000"/>
          </a:bodyPr>
          <a:lstStyle/>
          <a:p>
            <a:pPr marL="0" indent="0">
              <a:buNone/>
            </a:pPr>
            <a:r>
              <a:rPr lang="nl-NL" sz="1900" b="1" dirty="0" smtClean="0">
                <a:latin typeface="Arial"/>
                <a:cs typeface="Arial"/>
              </a:rPr>
              <a:t>Haak een engel 2</a:t>
            </a:r>
          </a:p>
          <a:p>
            <a:pPr marL="0" indent="0">
              <a:buNone/>
            </a:pPr>
            <a:endParaRPr lang="nl-NL" sz="1100" b="1" dirty="0">
              <a:latin typeface="Arial"/>
              <a:cs typeface="Arial"/>
            </a:endParaRPr>
          </a:p>
          <a:p>
            <a:pPr marL="0" indent="0">
              <a:buNone/>
            </a:pPr>
            <a:r>
              <a:rPr lang="nl-NL" sz="1200" b="1" dirty="0" smtClean="0">
                <a:latin typeface="Arial"/>
                <a:cs typeface="Arial"/>
              </a:rPr>
              <a:t>Het </a:t>
            </a:r>
            <a:r>
              <a:rPr lang="nl-NL" sz="1200" b="1" dirty="0">
                <a:latin typeface="Arial"/>
                <a:cs typeface="Arial"/>
              </a:rPr>
              <a:t>lijfje in de kleur van het jurkje</a:t>
            </a:r>
          </a:p>
          <a:p>
            <a:pPr marL="0" indent="0">
              <a:buNone/>
            </a:pPr>
            <a:r>
              <a:rPr lang="nl-NL" sz="1200" dirty="0">
                <a:latin typeface="Arial"/>
                <a:cs typeface="Arial"/>
              </a:rPr>
              <a:t>Toer 1: Houd de beentjes evenwijdig naast elkaar en haak een toer vasten over beide beentjes heen zodat de beentjes aan elkaar komen te zitten (10v + 10v =20v)</a:t>
            </a:r>
          </a:p>
          <a:p>
            <a:pPr marL="0" indent="0">
              <a:buNone/>
            </a:pPr>
            <a:r>
              <a:rPr lang="nl-NL" sz="1200" dirty="0">
                <a:latin typeface="Arial"/>
                <a:cs typeface="Arial"/>
              </a:rPr>
              <a:t>Toer 2: 2 v in elke 3e v (= 28)</a:t>
            </a:r>
          </a:p>
          <a:p>
            <a:pPr marL="0" indent="0">
              <a:buNone/>
            </a:pPr>
            <a:r>
              <a:rPr lang="nl-NL" sz="1200" dirty="0">
                <a:latin typeface="Arial"/>
                <a:cs typeface="Arial"/>
              </a:rPr>
              <a:t>Toer 3-7 (5 toeren): 30v</a:t>
            </a:r>
          </a:p>
          <a:p>
            <a:pPr marL="0" indent="0">
              <a:buNone/>
            </a:pPr>
            <a:r>
              <a:rPr lang="nl-NL" sz="1200" dirty="0">
                <a:latin typeface="Arial"/>
                <a:cs typeface="Arial"/>
              </a:rPr>
              <a:t>Toer 8: 30v in de achterste steek haken</a:t>
            </a:r>
          </a:p>
          <a:p>
            <a:pPr marL="0" indent="0">
              <a:buNone/>
            </a:pPr>
            <a:r>
              <a:rPr lang="nl-NL" sz="1200" dirty="0">
                <a:latin typeface="Arial"/>
                <a:cs typeface="Arial"/>
              </a:rPr>
              <a:t>Toer 10-13 (4 toeren): 30v</a:t>
            </a:r>
          </a:p>
          <a:p>
            <a:pPr marL="0" indent="0">
              <a:buNone/>
            </a:pPr>
            <a:r>
              <a:rPr lang="nl-NL" sz="1200" dirty="0">
                <a:latin typeface="Arial"/>
                <a:cs typeface="Arial"/>
              </a:rPr>
              <a:t>Toer 15: minder in elke 4e v (24v)</a:t>
            </a:r>
          </a:p>
          <a:p>
            <a:pPr marL="0" indent="0">
              <a:buNone/>
            </a:pPr>
            <a:r>
              <a:rPr lang="nl-NL" sz="1200" dirty="0">
                <a:latin typeface="Arial"/>
                <a:cs typeface="Arial"/>
              </a:rPr>
              <a:t>Toer 16-17 (2 toeren): 24v</a:t>
            </a:r>
          </a:p>
          <a:p>
            <a:pPr marL="0" indent="0">
              <a:buNone/>
            </a:pPr>
            <a:r>
              <a:rPr lang="nl-NL" sz="1200" dirty="0">
                <a:latin typeface="Arial"/>
                <a:cs typeface="Arial"/>
              </a:rPr>
              <a:t>Toer 18: minder in elke 3e v (18v)</a:t>
            </a:r>
          </a:p>
          <a:p>
            <a:pPr marL="0" indent="0">
              <a:buNone/>
            </a:pPr>
            <a:r>
              <a:rPr lang="nl-NL" sz="1200" dirty="0">
                <a:latin typeface="Arial"/>
                <a:cs typeface="Arial"/>
              </a:rPr>
              <a:t>Toer 18: 18v</a:t>
            </a:r>
          </a:p>
          <a:p>
            <a:pPr marL="0" indent="0">
              <a:buNone/>
            </a:pPr>
            <a:r>
              <a:rPr lang="nl-NL" sz="1200" dirty="0">
                <a:latin typeface="Arial"/>
                <a:cs typeface="Arial"/>
              </a:rPr>
              <a:t>Vul het lichaam stevig op</a:t>
            </a:r>
          </a:p>
          <a:p>
            <a:pPr marL="0" indent="0">
              <a:buNone/>
            </a:pPr>
            <a:r>
              <a:rPr lang="nl-NL" sz="1200" dirty="0">
                <a:latin typeface="Arial"/>
                <a:cs typeface="Arial"/>
              </a:rPr>
              <a:t>Toer 19: minder in elke 2e v (12v)</a:t>
            </a:r>
          </a:p>
          <a:p>
            <a:pPr marL="0" indent="0">
              <a:buNone/>
            </a:pPr>
            <a:r>
              <a:rPr lang="nl-NL" sz="1200" dirty="0">
                <a:latin typeface="Arial"/>
                <a:cs typeface="Arial"/>
              </a:rPr>
              <a:t>Toer 20: 12v</a:t>
            </a:r>
          </a:p>
          <a:p>
            <a:pPr marL="0" indent="0">
              <a:buNone/>
            </a:pPr>
            <a:r>
              <a:rPr lang="nl-NL" sz="1200" dirty="0">
                <a:latin typeface="Arial"/>
                <a:cs typeface="Arial"/>
              </a:rPr>
              <a:t>Eindig met </a:t>
            </a:r>
            <a:r>
              <a:rPr lang="nl-NL" sz="1200" dirty="0" err="1">
                <a:latin typeface="Arial"/>
                <a:cs typeface="Arial"/>
              </a:rPr>
              <a:t>hv</a:t>
            </a:r>
            <a:r>
              <a:rPr lang="nl-NL" sz="1200" dirty="0">
                <a:latin typeface="Arial"/>
                <a:cs typeface="Arial"/>
              </a:rPr>
              <a:t> en hecht af</a:t>
            </a:r>
          </a:p>
          <a:p>
            <a:endParaRPr lang="nl-NL" sz="1100" dirty="0"/>
          </a:p>
        </p:txBody>
      </p:sp>
      <p:sp>
        <p:nvSpPr>
          <p:cNvPr id="4" name="Rechthoek 3"/>
          <p:cNvSpPr/>
          <p:nvPr/>
        </p:nvSpPr>
        <p:spPr>
          <a:xfrm>
            <a:off x="2718819" y="593666"/>
            <a:ext cx="2486392" cy="3477875"/>
          </a:xfrm>
          <a:prstGeom prst="rect">
            <a:avLst/>
          </a:prstGeom>
        </p:spPr>
        <p:txBody>
          <a:bodyPr wrap="square">
            <a:spAutoFit/>
          </a:bodyPr>
          <a:lstStyle/>
          <a:p>
            <a:r>
              <a:rPr lang="nl-NL" sz="1100" b="1" dirty="0">
                <a:latin typeface="Arial"/>
                <a:cs typeface="Arial"/>
              </a:rPr>
              <a:t>Armen</a:t>
            </a:r>
          </a:p>
          <a:p>
            <a:r>
              <a:rPr lang="nl-NL" sz="1100" dirty="0">
                <a:latin typeface="Arial"/>
                <a:cs typeface="Arial"/>
              </a:rPr>
              <a:t>Maak twee armen in huidskleur</a:t>
            </a:r>
          </a:p>
          <a:p>
            <a:r>
              <a:rPr lang="nl-NL" sz="1100" dirty="0">
                <a:latin typeface="Arial"/>
                <a:cs typeface="Arial"/>
              </a:rPr>
              <a:t>Toer 1: Haak 2 lossen. Haak 6 v in de tweede losse vanaf de haaknaald (=6).</a:t>
            </a:r>
          </a:p>
          <a:p>
            <a:r>
              <a:rPr lang="nl-NL" sz="1100" dirty="0">
                <a:latin typeface="Arial"/>
                <a:cs typeface="Arial"/>
              </a:rPr>
              <a:t>Toer 2: 2 v in elke 2e v (= 9)</a:t>
            </a:r>
          </a:p>
          <a:p>
            <a:r>
              <a:rPr lang="nl-NL" sz="1100" dirty="0">
                <a:latin typeface="Arial"/>
                <a:cs typeface="Arial"/>
              </a:rPr>
              <a:t>Toer 3-4: 9v</a:t>
            </a:r>
          </a:p>
          <a:p>
            <a:r>
              <a:rPr lang="nl-NL" sz="1100" dirty="0">
                <a:latin typeface="Arial"/>
                <a:cs typeface="Arial"/>
              </a:rPr>
              <a:t>Toer 5: minder in elke 3e v (6v)</a:t>
            </a:r>
          </a:p>
          <a:p>
            <a:r>
              <a:rPr lang="nl-NL" sz="1100" dirty="0">
                <a:latin typeface="Arial"/>
                <a:cs typeface="Arial"/>
              </a:rPr>
              <a:t>Toer 6: 2v in elke 3e v (9v)</a:t>
            </a:r>
          </a:p>
          <a:p>
            <a:r>
              <a:rPr lang="nl-NL" sz="1100" dirty="0">
                <a:latin typeface="Arial"/>
                <a:cs typeface="Arial"/>
              </a:rPr>
              <a:t>Toer 7-16 (10 toeren): 9v</a:t>
            </a:r>
          </a:p>
          <a:p>
            <a:r>
              <a:rPr lang="nl-NL" sz="1100" dirty="0">
                <a:latin typeface="Arial"/>
                <a:cs typeface="Arial"/>
              </a:rPr>
              <a:t>Wissel naar kleur van de jurk voor het mouwtje</a:t>
            </a:r>
          </a:p>
          <a:p>
            <a:r>
              <a:rPr lang="nl-NL" sz="1100" dirty="0">
                <a:latin typeface="Arial"/>
                <a:cs typeface="Arial"/>
              </a:rPr>
              <a:t>Toer 17: 2v in elke v (18v)</a:t>
            </a:r>
          </a:p>
          <a:p>
            <a:r>
              <a:rPr lang="nl-NL" sz="1100" dirty="0">
                <a:latin typeface="Arial"/>
                <a:cs typeface="Arial"/>
              </a:rPr>
              <a:t>Toer 18: 18v</a:t>
            </a:r>
          </a:p>
          <a:p>
            <a:r>
              <a:rPr lang="nl-NL" sz="1100" dirty="0">
                <a:latin typeface="Arial"/>
                <a:cs typeface="Arial"/>
              </a:rPr>
              <a:t>Toer 19: minder elke v (9v)</a:t>
            </a:r>
          </a:p>
          <a:p>
            <a:r>
              <a:rPr lang="nl-NL" sz="1100" dirty="0">
                <a:latin typeface="Arial"/>
                <a:cs typeface="Arial"/>
              </a:rPr>
              <a:t>Toer 20: minder in elke 2e v (6v)</a:t>
            </a:r>
          </a:p>
          <a:p>
            <a:r>
              <a:rPr lang="nl-NL" sz="1100" dirty="0">
                <a:latin typeface="Arial"/>
                <a:cs typeface="Arial"/>
              </a:rPr>
              <a:t>Eindig met </a:t>
            </a:r>
            <a:r>
              <a:rPr lang="nl-NL" sz="1100" dirty="0" err="1">
                <a:latin typeface="Arial"/>
                <a:cs typeface="Arial"/>
              </a:rPr>
              <a:t>hv</a:t>
            </a:r>
            <a:r>
              <a:rPr lang="nl-NL" sz="1100" dirty="0">
                <a:latin typeface="Arial"/>
                <a:cs typeface="Arial"/>
              </a:rPr>
              <a:t> en hecht af</a:t>
            </a:r>
          </a:p>
          <a:p>
            <a:r>
              <a:rPr lang="nl-NL" sz="1100" dirty="0">
                <a:latin typeface="Arial"/>
                <a:cs typeface="Arial"/>
              </a:rPr>
              <a:t>Vul de mouw op</a:t>
            </a:r>
          </a:p>
          <a:p>
            <a:r>
              <a:rPr lang="nl-NL" sz="1100" dirty="0">
                <a:latin typeface="Arial"/>
                <a:cs typeface="Arial"/>
              </a:rPr>
              <a:t>Naai de armen aan de zijkant van het lijfje</a:t>
            </a:r>
            <a:r>
              <a:rPr lang="nl-NL" sz="1100" dirty="0" smtClean="0">
                <a:effectLst/>
                <a:latin typeface="Arial"/>
                <a:cs typeface="Arial"/>
              </a:rPr>
              <a:t> </a:t>
            </a:r>
            <a:endParaRPr lang="nl-NL" sz="1100" dirty="0">
              <a:latin typeface="Arial"/>
              <a:cs typeface="Arial"/>
            </a:endParaRPr>
          </a:p>
        </p:txBody>
      </p:sp>
      <p:sp>
        <p:nvSpPr>
          <p:cNvPr id="5" name="Rechthoek 4"/>
          <p:cNvSpPr/>
          <p:nvPr/>
        </p:nvSpPr>
        <p:spPr>
          <a:xfrm>
            <a:off x="5205211" y="179169"/>
            <a:ext cx="3809940" cy="6863420"/>
          </a:xfrm>
          <a:prstGeom prst="rect">
            <a:avLst/>
          </a:prstGeom>
        </p:spPr>
        <p:txBody>
          <a:bodyPr wrap="square">
            <a:spAutoFit/>
          </a:bodyPr>
          <a:lstStyle/>
          <a:p>
            <a:r>
              <a:rPr lang="nl-NL" sz="1100" b="1" dirty="0">
                <a:latin typeface="Arial"/>
                <a:cs typeface="Arial"/>
              </a:rPr>
              <a:t>Rok</a:t>
            </a:r>
          </a:p>
          <a:p>
            <a:r>
              <a:rPr lang="nl-NL" sz="1100" dirty="0">
                <a:latin typeface="Arial"/>
                <a:cs typeface="Arial"/>
              </a:rPr>
              <a:t>De rok haak je in de voorste steken die zijn blijven staan bij toer 8 van het lijfje.</a:t>
            </a:r>
          </a:p>
          <a:p>
            <a:r>
              <a:rPr lang="nl-NL" sz="1100" dirty="0">
                <a:latin typeface="Arial"/>
                <a:cs typeface="Arial"/>
              </a:rPr>
              <a:t>Toer 1: haak nu steeds in elke 3e voorste steek een cluster van 2st+1l+2st en ga zo rond tot je 8 clusters hebt. Je begint door in een willekeurige steek een </a:t>
            </a:r>
            <a:r>
              <a:rPr lang="nl-NL" sz="1100" dirty="0" err="1">
                <a:latin typeface="Arial"/>
                <a:cs typeface="Arial"/>
              </a:rPr>
              <a:t>hv</a:t>
            </a:r>
            <a:r>
              <a:rPr lang="nl-NL" sz="1100" dirty="0">
                <a:latin typeface="Arial"/>
                <a:cs typeface="Arial"/>
              </a:rPr>
              <a:t> en 3l te haken (= eerste stokje), dan 1st+1l+2st, sla 2 steken over, etc.</a:t>
            </a:r>
          </a:p>
          <a:p>
            <a:r>
              <a:rPr lang="nl-NL" sz="1100" dirty="0">
                <a:latin typeface="Arial"/>
                <a:cs typeface="Arial"/>
              </a:rPr>
              <a:t>Toer 2-4: idem als toer 1, maar nu haak je elk cluster in de losse boog tussen de 2st in</a:t>
            </a:r>
          </a:p>
          <a:p>
            <a:r>
              <a:rPr lang="nl-NL" sz="1100" dirty="0">
                <a:latin typeface="Arial"/>
                <a:cs typeface="Arial"/>
              </a:rPr>
              <a:t>Toer 5: haak in elk cluster in de losse boog een schulp van 7 stokjes en haak een v tussen twee clusters in, ga zo door tot je 8 </a:t>
            </a:r>
            <a:r>
              <a:rPr lang="nl-NL" sz="1100" dirty="0" err="1">
                <a:latin typeface="Arial"/>
                <a:cs typeface="Arial"/>
              </a:rPr>
              <a:t>schulpjes</a:t>
            </a:r>
            <a:r>
              <a:rPr lang="nl-NL" sz="1100" dirty="0">
                <a:latin typeface="Arial"/>
                <a:cs typeface="Arial"/>
              </a:rPr>
              <a:t> hebt. Eindig met een </a:t>
            </a:r>
            <a:r>
              <a:rPr lang="nl-NL" sz="1100" dirty="0" err="1">
                <a:latin typeface="Arial"/>
                <a:cs typeface="Arial"/>
              </a:rPr>
              <a:t>hv</a:t>
            </a:r>
            <a:r>
              <a:rPr lang="nl-NL" sz="1100" dirty="0">
                <a:latin typeface="Arial"/>
                <a:cs typeface="Arial"/>
              </a:rPr>
              <a:t> en hecht af.</a:t>
            </a:r>
            <a:r>
              <a:rPr lang="nl-NL" sz="1100" dirty="0" smtClean="0">
                <a:effectLst/>
                <a:latin typeface="Arial"/>
                <a:cs typeface="Arial"/>
              </a:rPr>
              <a:t> </a:t>
            </a:r>
          </a:p>
          <a:p>
            <a:endParaRPr lang="nl-NL" sz="1100" dirty="0">
              <a:latin typeface="Arial"/>
              <a:cs typeface="Arial"/>
            </a:endParaRPr>
          </a:p>
          <a:p>
            <a:r>
              <a:rPr lang="nl-NL" sz="1100" b="1" dirty="0">
                <a:latin typeface="Arial"/>
                <a:cs typeface="Arial"/>
              </a:rPr>
              <a:t>Vleugels</a:t>
            </a:r>
          </a:p>
          <a:p>
            <a:r>
              <a:rPr lang="nl-NL" sz="1100" dirty="0">
                <a:latin typeface="Arial"/>
                <a:cs typeface="Arial"/>
              </a:rPr>
              <a:t>Maak twee vleugels in zilver of wit (met een zilver/sparkel draadje).</a:t>
            </a:r>
          </a:p>
          <a:p>
            <a:r>
              <a:rPr lang="nl-NL" sz="1100" dirty="0">
                <a:latin typeface="Arial"/>
                <a:cs typeface="Arial"/>
              </a:rPr>
              <a:t>De vleugels haak je door eerste een ‘</a:t>
            </a:r>
            <a:r>
              <a:rPr lang="nl-NL" sz="1100" dirty="0" err="1">
                <a:latin typeface="Arial"/>
                <a:cs typeface="Arial"/>
              </a:rPr>
              <a:t>cupje</a:t>
            </a:r>
            <a:r>
              <a:rPr lang="nl-NL" sz="1100" dirty="0">
                <a:latin typeface="Arial"/>
                <a:cs typeface="Arial"/>
              </a:rPr>
              <a:t>’ te haken, die je dubbelvouwt en vervolgens dicht haakt met vasten. Op deze rand haak je weer </a:t>
            </a:r>
            <a:r>
              <a:rPr lang="nl-NL" sz="1100" dirty="0" err="1">
                <a:latin typeface="Arial"/>
                <a:cs typeface="Arial"/>
              </a:rPr>
              <a:t>schulpjes</a:t>
            </a:r>
            <a:r>
              <a:rPr lang="nl-NL" sz="1100" dirty="0">
                <a:latin typeface="Arial"/>
                <a:cs typeface="Arial"/>
              </a:rPr>
              <a:t> van verschillende </a:t>
            </a:r>
            <a:r>
              <a:rPr lang="nl-NL" sz="1100" dirty="0" err="1" smtClean="0">
                <a:latin typeface="Arial"/>
                <a:cs typeface="Arial"/>
              </a:rPr>
              <a:t>grootte.Toer</a:t>
            </a:r>
            <a:r>
              <a:rPr lang="nl-NL" sz="1100" dirty="0" smtClean="0">
                <a:latin typeface="Arial"/>
                <a:cs typeface="Arial"/>
              </a:rPr>
              <a:t> </a:t>
            </a:r>
            <a:r>
              <a:rPr lang="nl-NL" sz="1100" dirty="0">
                <a:latin typeface="Arial"/>
                <a:cs typeface="Arial"/>
              </a:rPr>
              <a:t>1: Haak 2 lossen. Haak 6 v in de tweede losse vanaf de haaknaald (=6)</a:t>
            </a:r>
            <a:r>
              <a:rPr lang="nl-NL" sz="1100" dirty="0" smtClean="0">
                <a:latin typeface="Arial"/>
                <a:cs typeface="Arial"/>
              </a:rPr>
              <a:t>. Toer </a:t>
            </a:r>
            <a:r>
              <a:rPr lang="nl-NL" sz="1100" dirty="0">
                <a:latin typeface="Arial"/>
                <a:cs typeface="Arial"/>
              </a:rPr>
              <a:t>2: 2 v in elke v (=12)</a:t>
            </a:r>
            <a:r>
              <a:rPr lang="nl-NL" sz="1100" dirty="0" smtClean="0">
                <a:latin typeface="Arial"/>
                <a:cs typeface="Arial"/>
              </a:rPr>
              <a:t>. Toer </a:t>
            </a:r>
            <a:r>
              <a:rPr lang="nl-NL" sz="1100" dirty="0">
                <a:latin typeface="Arial"/>
                <a:cs typeface="Arial"/>
              </a:rPr>
              <a:t>3: </a:t>
            </a:r>
            <a:r>
              <a:rPr lang="nl-NL" sz="1100" dirty="0" smtClean="0">
                <a:latin typeface="Arial"/>
                <a:cs typeface="Arial"/>
              </a:rPr>
              <a:t>12v Toer </a:t>
            </a:r>
            <a:r>
              <a:rPr lang="nl-NL" sz="1100" dirty="0">
                <a:latin typeface="Arial"/>
                <a:cs typeface="Arial"/>
              </a:rPr>
              <a:t>4: 2 v in elke 2e v (= 18)</a:t>
            </a:r>
          </a:p>
          <a:p>
            <a:r>
              <a:rPr lang="nl-NL" sz="1100" dirty="0">
                <a:latin typeface="Arial"/>
                <a:cs typeface="Arial"/>
              </a:rPr>
              <a:t>Toer 5: 2 v in elke 3e v (= 27), eindig met 1 keer losse en keer het </a:t>
            </a:r>
            <a:r>
              <a:rPr lang="nl-NL" sz="1100" dirty="0" smtClean="0">
                <a:latin typeface="Arial"/>
                <a:cs typeface="Arial"/>
              </a:rPr>
              <a:t>werk Toer </a:t>
            </a:r>
            <a:r>
              <a:rPr lang="nl-NL" sz="1100" dirty="0">
                <a:latin typeface="Arial"/>
                <a:cs typeface="Arial"/>
              </a:rPr>
              <a:t>6: vouw het </a:t>
            </a:r>
            <a:r>
              <a:rPr lang="nl-NL" sz="1100" dirty="0" err="1">
                <a:latin typeface="Arial"/>
                <a:cs typeface="Arial"/>
              </a:rPr>
              <a:t>cupje</a:t>
            </a:r>
            <a:r>
              <a:rPr lang="nl-NL" sz="1100" dirty="0">
                <a:latin typeface="Arial"/>
                <a:cs typeface="Arial"/>
              </a:rPr>
              <a:t> dubbel en haak de beide zijden aan elkaar met 11v (11v)</a:t>
            </a:r>
          </a:p>
          <a:p>
            <a:r>
              <a:rPr lang="nl-NL" sz="1100" dirty="0">
                <a:latin typeface="Arial"/>
                <a:cs typeface="Arial"/>
              </a:rPr>
              <a:t>Toer 7: Haak nu een toer met 6 lossen boogjes; haak 3x 2l+1hv en sla hierbij steeds 1v over; haak vervolgens 3x 3l+1hv en sla hierbij steeds 2v over; ook over de punt heen haak je een lossen boog! Keer het werk</a:t>
            </a:r>
          </a:p>
          <a:p>
            <a:r>
              <a:rPr lang="nl-NL" sz="1100" dirty="0">
                <a:latin typeface="Arial"/>
                <a:cs typeface="Arial"/>
              </a:rPr>
              <a:t>Toer 8: Haak in elke boog een </a:t>
            </a:r>
            <a:r>
              <a:rPr lang="nl-NL" sz="1100" dirty="0" err="1">
                <a:latin typeface="Arial"/>
                <a:cs typeface="Arial"/>
              </a:rPr>
              <a:t>schulpje</a:t>
            </a:r>
            <a:r>
              <a:rPr lang="nl-NL" sz="1100" dirty="0">
                <a:latin typeface="Arial"/>
                <a:cs typeface="Arial"/>
              </a:rPr>
              <a:t> als volgt:</a:t>
            </a:r>
          </a:p>
          <a:p>
            <a:r>
              <a:rPr lang="nl-NL" sz="1100" dirty="0">
                <a:latin typeface="Arial"/>
                <a:cs typeface="Arial"/>
              </a:rPr>
              <a:t>In boog 1: 1v+3st</a:t>
            </a:r>
          </a:p>
          <a:p>
            <a:r>
              <a:rPr lang="nl-NL" sz="1100" dirty="0">
                <a:latin typeface="Arial"/>
                <a:cs typeface="Arial"/>
              </a:rPr>
              <a:t>In boog 2: 3st+1v</a:t>
            </a:r>
          </a:p>
          <a:p>
            <a:r>
              <a:rPr lang="nl-NL" sz="1100" dirty="0">
                <a:latin typeface="Arial"/>
                <a:cs typeface="Arial"/>
              </a:rPr>
              <a:t>(boog 1 en boog 2 vormen samen één schulp)</a:t>
            </a:r>
          </a:p>
          <a:p>
            <a:r>
              <a:rPr lang="nl-NL" sz="1100" dirty="0">
                <a:latin typeface="Arial"/>
                <a:cs typeface="Arial"/>
              </a:rPr>
              <a:t>In boog 3: 1v+3st+1v</a:t>
            </a:r>
          </a:p>
          <a:p>
            <a:r>
              <a:rPr lang="nl-NL" sz="1100" dirty="0">
                <a:latin typeface="Arial"/>
                <a:cs typeface="Arial"/>
              </a:rPr>
              <a:t>In boog 4, 5 en 6: 1v+2st+1v, eindig met een </a:t>
            </a:r>
            <a:r>
              <a:rPr lang="nl-NL" sz="1100" dirty="0" err="1">
                <a:latin typeface="Arial"/>
                <a:cs typeface="Arial"/>
              </a:rPr>
              <a:t>hv</a:t>
            </a:r>
            <a:r>
              <a:rPr lang="nl-NL" sz="1100" dirty="0">
                <a:latin typeface="Arial"/>
                <a:cs typeface="Arial"/>
              </a:rPr>
              <a:t> en hecht af</a:t>
            </a:r>
          </a:p>
          <a:p>
            <a:endParaRPr lang="nl-NL" sz="1100" dirty="0">
              <a:latin typeface="Arial"/>
              <a:cs typeface="Arial"/>
            </a:endParaRPr>
          </a:p>
        </p:txBody>
      </p:sp>
    </p:spTree>
    <p:extLst>
      <p:ext uri="{BB962C8B-B14F-4D97-AF65-F5344CB8AC3E}">
        <p14:creationId xmlns:p14="http://schemas.microsoft.com/office/powerpoint/2010/main" val="921089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16166703"/>
            <a:ext cx="9144000" cy="400110"/>
          </a:xfrm>
          <a:prstGeom prst="rect">
            <a:avLst/>
          </a:prstGeom>
        </p:spPr>
        <p:txBody>
          <a:bodyPr wrap="square">
            <a:spAutoFit/>
          </a:bodyPr>
          <a:lstStyle/>
          <a:p>
            <a:endParaRPr lang="nl-NL" sz="1000" dirty="0" smtClean="0"/>
          </a:p>
          <a:p>
            <a:endParaRPr lang="nl-NL" sz="1000" dirty="0" smtClean="0"/>
          </a:p>
        </p:txBody>
      </p:sp>
      <p:graphicFrame>
        <p:nvGraphicFramePr>
          <p:cNvPr id="5" name="Object 4"/>
          <p:cNvGraphicFramePr>
            <a:graphicFrameLocks noChangeAspect="1"/>
          </p:cNvGraphicFramePr>
          <p:nvPr>
            <p:extLst>
              <p:ext uri="{D42A27DB-BD31-4B8C-83A1-F6EECF244321}">
                <p14:modId xmlns:p14="http://schemas.microsoft.com/office/powerpoint/2010/main" val="1588958664"/>
              </p:ext>
            </p:extLst>
          </p:nvPr>
        </p:nvGraphicFramePr>
        <p:xfrm>
          <a:off x="205073" y="787654"/>
          <a:ext cx="3152775" cy="4064000"/>
        </p:xfrm>
        <a:graphic>
          <a:graphicData uri="http://schemas.openxmlformats.org/presentationml/2006/ole">
            <mc:AlternateContent xmlns:mc="http://schemas.openxmlformats.org/markup-compatibility/2006">
              <mc:Choice xmlns:v="urn:schemas-microsoft-com:vml" Requires="v">
                <p:oleObj spid="_x0000_s1040" name="Document" r:id="rId3" imgW="5753100" imgH="7416800" progId="Word.Document.12">
                  <p:embed/>
                </p:oleObj>
              </mc:Choice>
              <mc:Fallback>
                <p:oleObj name="Document" r:id="rId3" imgW="5753100" imgH="7416800" progId="Word.Document.12">
                  <p:embed/>
                  <p:pic>
                    <p:nvPicPr>
                      <p:cNvPr id="0" name=""/>
                      <p:cNvPicPr/>
                      <p:nvPr/>
                    </p:nvPicPr>
                    <p:blipFill>
                      <a:blip r:embed="rId4"/>
                      <a:stretch>
                        <a:fillRect/>
                      </a:stretch>
                    </p:blipFill>
                    <p:spPr>
                      <a:xfrm>
                        <a:off x="205073" y="787654"/>
                        <a:ext cx="3152775" cy="40640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757072764"/>
              </p:ext>
            </p:extLst>
          </p:nvPr>
        </p:nvGraphicFramePr>
        <p:xfrm>
          <a:off x="4332668" y="878771"/>
          <a:ext cx="2789237" cy="4064000"/>
        </p:xfrm>
        <a:graphic>
          <a:graphicData uri="http://schemas.openxmlformats.org/presentationml/2006/ole">
            <mc:AlternateContent xmlns:mc="http://schemas.openxmlformats.org/markup-compatibility/2006">
              <mc:Choice xmlns:v="urn:schemas-microsoft-com:vml" Requires="v">
                <p:oleObj spid="_x0000_s1041" name="Document" r:id="rId5" imgW="5753100" imgH="8382000" progId="Word.Document.12">
                  <p:embed/>
                </p:oleObj>
              </mc:Choice>
              <mc:Fallback>
                <p:oleObj name="Document" r:id="rId5" imgW="5753100" imgH="8382000" progId="Word.Document.12">
                  <p:embed/>
                  <p:pic>
                    <p:nvPicPr>
                      <p:cNvPr id="0" name=""/>
                      <p:cNvPicPr/>
                      <p:nvPr/>
                    </p:nvPicPr>
                    <p:blipFill>
                      <a:blip r:embed="rId6"/>
                      <a:stretch>
                        <a:fillRect/>
                      </a:stretch>
                    </p:blipFill>
                    <p:spPr>
                      <a:xfrm>
                        <a:off x="4332668" y="878771"/>
                        <a:ext cx="2789237" cy="4064000"/>
                      </a:xfrm>
                      <a:prstGeom prst="rect">
                        <a:avLst/>
                      </a:prstGeom>
                    </p:spPr>
                  </p:pic>
                </p:oleObj>
              </mc:Fallback>
            </mc:AlternateContent>
          </a:graphicData>
        </a:graphic>
      </p:graphicFrame>
      <p:sp>
        <p:nvSpPr>
          <p:cNvPr id="8" name="Tekstvak 7"/>
          <p:cNvSpPr txBox="1"/>
          <p:nvPr/>
        </p:nvSpPr>
        <p:spPr>
          <a:xfrm>
            <a:off x="484073" y="205014"/>
            <a:ext cx="2083285" cy="369332"/>
          </a:xfrm>
          <a:prstGeom prst="rect">
            <a:avLst/>
          </a:prstGeom>
          <a:noFill/>
        </p:spPr>
        <p:txBody>
          <a:bodyPr wrap="none" rtlCol="0">
            <a:spAutoFit/>
          </a:bodyPr>
          <a:lstStyle/>
          <a:p>
            <a:r>
              <a:rPr lang="nl-NL" b="1" dirty="0" smtClean="0">
                <a:latin typeface="Arial"/>
                <a:cs typeface="Arial"/>
              </a:rPr>
              <a:t>Haak platte engel </a:t>
            </a:r>
            <a:endParaRPr lang="nl-NL" b="1" dirty="0">
              <a:latin typeface="Arial"/>
              <a:cs typeface="Arial"/>
            </a:endParaRPr>
          </a:p>
        </p:txBody>
      </p:sp>
    </p:spTree>
    <p:extLst>
      <p:ext uri="{BB962C8B-B14F-4D97-AF65-F5344CB8AC3E}">
        <p14:creationId xmlns:p14="http://schemas.microsoft.com/office/powerpoint/2010/main" val="2955782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4206720516"/>
              </p:ext>
            </p:extLst>
          </p:nvPr>
        </p:nvGraphicFramePr>
        <p:xfrm>
          <a:off x="252598" y="1106221"/>
          <a:ext cx="3114675" cy="4064000"/>
        </p:xfrm>
        <a:graphic>
          <a:graphicData uri="http://schemas.openxmlformats.org/presentationml/2006/ole">
            <mc:AlternateContent xmlns:mc="http://schemas.openxmlformats.org/markup-compatibility/2006">
              <mc:Choice xmlns:v="urn:schemas-microsoft-com:vml" Requires="v">
                <p:oleObj spid="_x0000_s2062" name="Document" r:id="rId3" imgW="5753100" imgH="7505700" progId="Word.Document.12">
                  <p:embed/>
                </p:oleObj>
              </mc:Choice>
              <mc:Fallback>
                <p:oleObj name="Document" r:id="rId3" imgW="5753100" imgH="7505700" progId="Word.Document.12">
                  <p:embed/>
                  <p:pic>
                    <p:nvPicPr>
                      <p:cNvPr id="0" name=""/>
                      <p:cNvPicPr/>
                      <p:nvPr/>
                    </p:nvPicPr>
                    <p:blipFill>
                      <a:blip r:embed="rId4"/>
                      <a:stretch>
                        <a:fillRect/>
                      </a:stretch>
                    </p:blipFill>
                    <p:spPr>
                      <a:xfrm>
                        <a:off x="252598" y="1106221"/>
                        <a:ext cx="3114675" cy="40640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1265552654"/>
              </p:ext>
            </p:extLst>
          </p:nvPr>
        </p:nvGraphicFramePr>
        <p:xfrm>
          <a:off x="3694030" y="1106221"/>
          <a:ext cx="3246437" cy="4064000"/>
        </p:xfrm>
        <a:graphic>
          <a:graphicData uri="http://schemas.openxmlformats.org/presentationml/2006/ole">
            <mc:AlternateContent xmlns:mc="http://schemas.openxmlformats.org/markup-compatibility/2006">
              <mc:Choice xmlns:v="urn:schemas-microsoft-com:vml" Requires="v">
                <p:oleObj spid="_x0000_s2063" name="Document" r:id="rId5" imgW="5753100" imgH="7200900" progId="Word.Document.12">
                  <p:embed/>
                </p:oleObj>
              </mc:Choice>
              <mc:Fallback>
                <p:oleObj name="Document" r:id="rId5" imgW="5753100" imgH="7200900" progId="Word.Document.12">
                  <p:embed/>
                  <p:pic>
                    <p:nvPicPr>
                      <p:cNvPr id="0" name=""/>
                      <p:cNvPicPr/>
                      <p:nvPr/>
                    </p:nvPicPr>
                    <p:blipFill>
                      <a:blip r:embed="rId6"/>
                      <a:stretch>
                        <a:fillRect/>
                      </a:stretch>
                    </p:blipFill>
                    <p:spPr>
                      <a:xfrm>
                        <a:off x="3694030" y="1106221"/>
                        <a:ext cx="3246437" cy="4064000"/>
                      </a:xfrm>
                      <a:prstGeom prst="rect">
                        <a:avLst/>
                      </a:prstGeom>
                    </p:spPr>
                  </p:pic>
                </p:oleObj>
              </mc:Fallback>
            </mc:AlternateContent>
          </a:graphicData>
        </a:graphic>
      </p:graphicFrame>
    </p:spTree>
    <p:extLst>
      <p:ext uri="{BB962C8B-B14F-4D97-AF65-F5344CB8AC3E}">
        <p14:creationId xmlns:p14="http://schemas.microsoft.com/office/powerpoint/2010/main" val="1580652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4100631838"/>
              </p:ext>
            </p:extLst>
          </p:nvPr>
        </p:nvGraphicFramePr>
        <p:xfrm>
          <a:off x="396051" y="195391"/>
          <a:ext cx="2679700" cy="4064000"/>
        </p:xfrm>
        <a:graphic>
          <a:graphicData uri="http://schemas.openxmlformats.org/presentationml/2006/ole">
            <mc:AlternateContent xmlns:mc="http://schemas.openxmlformats.org/markup-compatibility/2006">
              <mc:Choice xmlns:v="urn:schemas-microsoft-com:vml" Requires="v">
                <p:oleObj spid="_x0000_s3080" name="Document" r:id="rId3" imgW="5753100" imgH="8724900" progId="Word.Document.12">
                  <p:embed/>
                </p:oleObj>
              </mc:Choice>
              <mc:Fallback>
                <p:oleObj name="Document" r:id="rId3" imgW="5753100" imgH="8724900" progId="Word.Document.12">
                  <p:embed/>
                  <p:pic>
                    <p:nvPicPr>
                      <p:cNvPr id="0" name=""/>
                      <p:cNvPicPr/>
                      <p:nvPr/>
                    </p:nvPicPr>
                    <p:blipFill>
                      <a:blip r:embed="rId4"/>
                      <a:stretch>
                        <a:fillRect/>
                      </a:stretch>
                    </p:blipFill>
                    <p:spPr>
                      <a:xfrm>
                        <a:off x="396051" y="195391"/>
                        <a:ext cx="2679700" cy="4064000"/>
                      </a:xfrm>
                      <a:prstGeom prst="rect">
                        <a:avLst/>
                      </a:prstGeom>
                    </p:spPr>
                  </p:pic>
                </p:oleObj>
              </mc:Fallback>
            </mc:AlternateContent>
          </a:graphicData>
        </a:graphic>
      </p:graphicFrame>
      <p:sp>
        <p:nvSpPr>
          <p:cNvPr id="5" name="Rechthoek 4"/>
          <p:cNvSpPr/>
          <p:nvPr/>
        </p:nvSpPr>
        <p:spPr>
          <a:xfrm>
            <a:off x="3476251" y="80953"/>
            <a:ext cx="4572000" cy="1631216"/>
          </a:xfrm>
          <a:prstGeom prst="rect">
            <a:avLst/>
          </a:prstGeom>
        </p:spPr>
        <p:txBody>
          <a:bodyPr>
            <a:spAutoFit/>
          </a:bodyPr>
          <a:lstStyle/>
          <a:p>
            <a:pPr fontAlgn="base"/>
            <a:r>
              <a:rPr lang="nl-NL" sz="1000" dirty="0">
                <a:latin typeface="Arial"/>
                <a:cs typeface="Arial"/>
              </a:rPr>
              <a:t>Haak 49 L. V in 10de L van haak om een ring te vormen.</a:t>
            </a:r>
            <a:br>
              <a:rPr lang="nl-NL" sz="1000" dirty="0">
                <a:latin typeface="Arial"/>
                <a:cs typeface="Arial"/>
              </a:rPr>
            </a:br>
            <a:r>
              <a:rPr lang="nl-NL" sz="1000" dirty="0">
                <a:latin typeface="Arial"/>
                <a:cs typeface="Arial"/>
              </a:rPr>
              <a:t>* 4L, sla 4 steken over, V in volgende steek * Herhaal tussen ** totdat er nog 4 lossen overblijven. HV in volgende steek van rok.</a:t>
            </a:r>
            <a:br>
              <a:rPr lang="nl-NL" sz="1000" dirty="0">
                <a:latin typeface="Arial"/>
                <a:cs typeface="Arial"/>
              </a:rPr>
            </a:br>
            <a:r>
              <a:rPr lang="nl-NL" sz="1000" dirty="0">
                <a:latin typeface="Arial"/>
                <a:cs typeface="Arial"/>
              </a:rPr>
              <a:t>* 3 STK in volgende steek, HV in volgende steek * tot op einde</a:t>
            </a:r>
            <a:br>
              <a:rPr lang="nl-NL" sz="1000" dirty="0">
                <a:latin typeface="Arial"/>
                <a:cs typeface="Arial"/>
              </a:rPr>
            </a:br>
            <a:r>
              <a:rPr lang="nl-NL" sz="1000" dirty="0">
                <a:latin typeface="Arial"/>
                <a:cs typeface="Arial"/>
              </a:rPr>
              <a:t>Bind af en weef het uiteinde in.</a:t>
            </a:r>
          </a:p>
          <a:p>
            <a:pPr fontAlgn="base"/>
            <a:r>
              <a:rPr lang="nl-NL" sz="1000" b="1" u="sng" dirty="0">
                <a:latin typeface="Arial"/>
                <a:cs typeface="Arial"/>
              </a:rPr>
              <a:t>Kwast</a:t>
            </a:r>
            <a:r>
              <a:rPr lang="nl-NL" sz="1000" dirty="0">
                <a:latin typeface="Arial"/>
                <a:cs typeface="Arial"/>
              </a:rPr>
              <a:t/>
            </a:r>
            <a:br>
              <a:rPr lang="nl-NL" sz="1000" dirty="0">
                <a:latin typeface="Arial"/>
                <a:cs typeface="Arial"/>
              </a:rPr>
            </a:br>
            <a:r>
              <a:rPr lang="nl-NL" sz="1000" dirty="0">
                <a:latin typeface="Arial"/>
                <a:cs typeface="Arial"/>
              </a:rPr>
              <a:t>Snij 6 draden van ongeveer 15 cm lang. Vouw deze in twee en trek de lus door de cirkel op het einde van het lint met de haaknaald. Haal de losse uiteinden door de lus om een stevige knoop te vormen. Snij de uiteinden van de kwast even lang af.</a:t>
            </a:r>
          </a:p>
        </p:txBody>
      </p:sp>
    </p:spTree>
    <p:extLst>
      <p:ext uri="{BB962C8B-B14F-4D97-AF65-F5344CB8AC3E}">
        <p14:creationId xmlns:p14="http://schemas.microsoft.com/office/powerpoint/2010/main" val="3158046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2324813"/>
            <a:ext cx="9039206" cy="4524314"/>
          </a:xfrm>
          <a:prstGeom prst="rect">
            <a:avLst/>
          </a:prstGeom>
        </p:spPr>
        <p:txBody>
          <a:bodyPr wrap="square">
            <a:spAutoFit/>
          </a:bodyPr>
          <a:lstStyle/>
          <a:p>
            <a:r>
              <a:rPr lang="nl-NL" sz="1200" dirty="0">
                <a:latin typeface="Arial"/>
                <a:cs typeface="Arial"/>
              </a:rPr>
              <a:t>Engel van vilt</a:t>
            </a:r>
          </a:p>
          <a:p>
            <a:endParaRPr lang="nl-NL" sz="1200" dirty="0">
              <a:latin typeface="Arial"/>
              <a:cs typeface="Arial"/>
            </a:endParaRPr>
          </a:p>
          <a:p>
            <a:r>
              <a:rPr lang="nl-NL" sz="1200" dirty="0">
                <a:latin typeface="Arial"/>
                <a:cs typeface="Arial"/>
              </a:rPr>
              <a:t>Lengte 38 </a:t>
            </a:r>
            <a:r>
              <a:rPr lang="nl-NL" sz="1200" dirty="0" err="1">
                <a:latin typeface="Arial"/>
                <a:cs typeface="Arial"/>
              </a:rPr>
              <a:t>cmengel</a:t>
            </a:r>
            <a:r>
              <a:rPr lang="nl-NL" sz="1200" dirty="0">
                <a:latin typeface="Arial"/>
                <a:cs typeface="Arial"/>
              </a:rPr>
              <a:t> van vilt</a:t>
            </a:r>
          </a:p>
          <a:p>
            <a:r>
              <a:rPr lang="nl-NL" sz="1200" dirty="0">
                <a:latin typeface="Arial"/>
                <a:cs typeface="Arial"/>
              </a:rPr>
              <a:t>Benodigd materiaal</a:t>
            </a:r>
          </a:p>
          <a:p>
            <a:r>
              <a:rPr lang="nl-NL" sz="1200" dirty="0" err="1">
                <a:latin typeface="Arial"/>
                <a:cs typeface="Arial"/>
              </a:rPr>
              <a:t>Wolvilt</a:t>
            </a:r>
            <a:r>
              <a:rPr lang="nl-NL" sz="1200" dirty="0">
                <a:latin typeface="Arial"/>
                <a:cs typeface="Arial"/>
              </a:rPr>
              <a:t> van 1 mm dik, lapjes van 20×30 cm, in wit nr. 56 en grijs nr. 37 (</a:t>
            </a:r>
            <a:r>
              <a:rPr lang="nl-NL" sz="1200" dirty="0" err="1">
                <a:latin typeface="Arial"/>
                <a:cs typeface="Arial"/>
              </a:rPr>
              <a:t>Wernekinck</a:t>
            </a:r>
            <a:r>
              <a:rPr lang="nl-NL" sz="1200" dirty="0">
                <a:latin typeface="Arial"/>
                <a:cs typeface="Arial"/>
              </a:rPr>
              <a:t> </a:t>
            </a:r>
            <a:r>
              <a:rPr lang="nl-NL" sz="1200" dirty="0" err="1">
                <a:latin typeface="Arial"/>
                <a:cs typeface="Arial"/>
              </a:rPr>
              <a:t>Wolvilt</a:t>
            </a:r>
            <a:r>
              <a:rPr lang="nl-NL" sz="1200" dirty="0">
                <a:latin typeface="Arial"/>
                <a:cs typeface="Arial"/>
              </a:rPr>
              <a:t>, 015-214 63 41); restje witte kant; restje witte wol, bijpassend naaigaren Duet (Coats Benelux, 0346-353 700, voor België: 054-318 989); smal zwart lint met witte stippen, 3 kleine parelmoeren knoopjes (Jan de grote </a:t>
            </a:r>
            <a:r>
              <a:rPr lang="nl-NL" sz="1200" dirty="0" err="1">
                <a:latin typeface="Arial"/>
                <a:cs typeface="Arial"/>
              </a:rPr>
              <a:t>Kleinvakman</a:t>
            </a:r>
            <a:r>
              <a:rPr lang="nl-NL" sz="1200" dirty="0">
                <a:latin typeface="Arial"/>
                <a:cs typeface="Arial"/>
              </a:rPr>
              <a:t>, 020-673 82 47); poppenvulling (Pipoos, 073-513 19 99, </a:t>
            </a:r>
            <a:r>
              <a:rPr lang="nl-NL" sz="1200" dirty="0" err="1">
                <a:latin typeface="Arial"/>
                <a:cs typeface="Arial"/>
              </a:rPr>
              <a:t>www.pipoos.nl</a:t>
            </a:r>
            <a:r>
              <a:rPr lang="nl-NL" sz="1200" dirty="0">
                <a:latin typeface="Arial"/>
                <a:cs typeface="Arial"/>
              </a:rPr>
              <a:t>).</a:t>
            </a:r>
          </a:p>
          <a:p>
            <a:endParaRPr lang="nl-NL" sz="1200" dirty="0">
              <a:latin typeface="Arial"/>
              <a:cs typeface="Arial"/>
            </a:endParaRPr>
          </a:p>
          <a:p>
            <a:r>
              <a:rPr lang="nl-NL" sz="1200" dirty="0">
                <a:latin typeface="Arial"/>
                <a:cs typeface="Arial"/>
              </a:rPr>
              <a:t>Zo maak je de engel van vilt</a:t>
            </a:r>
          </a:p>
          <a:p>
            <a:r>
              <a:rPr lang="nl-NL" sz="1200" dirty="0">
                <a:latin typeface="Arial"/>
                <a:cs typeface="Arial"/>
              </a:rPr>
              <a:t>Maak de patronen van de engel (lijf, vleugel en been) op ware grootte. Knip de patronen uit. Knip het lijf 2x en de vleugels 4x uit het witte vilt, de benen 4x uit het grijze vilt.</a:t>
            </a:r>
          </a:p>
          <a:p>
            <a:r>
              <a:rPr lang="nl-NL" sz="1200" dirty="0">
                <a:latin typeface="Arial"/>
                <a:cs typeface="Arial"/>
              </a:rPr>
              <a:t>Stik per been 2 grijze benen op elkaar met rondom ½ cm naad, de delen hoeven niet gekeerd te worden.</a:t>
            </a:r>
          </a:p>
          <a:p>
            <a:r>
              <a:rPr lang="nl-NL" sz="1200" dirty="0">
                <a:latin typeface="Arial"/>
                <a:cs typeface="Arial"/>
              </a:rPr>
              <a:t>Naai op de voorkant van het lijf 3 knoopjes onder elkaar, net onder de ‘hals’. Stik vervolgens het lijf met de benen aan de onderkant rondom met ½ cm naad op elkaar, maar laat bij het hoofd een stuk open. Vul de engel licht op en stik de opening dicht.</a:t>
            </a:r>
          </a:p>
          <a:p>
            <a:r>
              <a:rPr lang="nl-NL" sz="1200" dirty="0">
                <a:latin typeface="Arial"/>
                <a:cs typeface="Arial"/>
              </a:rPr>
              <a:t>Knip de vleugel 4x uit het witte kant. Plaats op elke vilten vleugel een kanten vleugel en stik ze per 2 op elkaar, zodat er 2 kanten vleugels met vilt eronder ontstaan, laat een stukje open. vul de vleugels en stik de opening dicht. Naai de vleugels aan de achterkant van de engel vast (op de fijne stippellijn), houd de grove stippellijn van het patroon gelijk met de vorm van het lijf.</a:t>
            </a:r>
          </a:p>
          <a:p>
            <a:r>
              <a:rPr lang="nl-NL" sz="1200" dirty="0">
                <a:latin typeface="Arial"/>
                <a:cs typeface="Arial"/>
              </a:rPr>
              <a:t>Naai het restje wol als krulletjes haar op het hoofd, doe dit een beetje willekeurig: maak steeds wat lusjes en naai ze met een paar steekjes vast.</a:t>
            </a:r>
          </a:p>
          <a:p>
            <a:r>
              <a:rPr lang="nl-NL" sz="1200" dirty="0">
                <a:latin typeface="Arial"/>
                <a:cs typeface="Arial"/>
              </a:rPr>
              <a:t>Naai het zwart lint met witte </a:t>
            </a:r>
            <a:r>
              <a:rPr lang="nl-NL" sz="1200" dirty="0" err="1">
                <a:latin typeface="Arial"/>
                <a:cs typeface="Arial"/>
              </a:rPr>
              <a:t>stipjpen</a:t>
            </a:r>
            <a:r>
              <a:rPr lang="nl-NL" sz="1200" dirty="0">
                <a:latin typeface="Arial"/>
                <a:cs typeface="Arial"/>
              </a:rPr>
              <a:t> aan de achterkant van het hoofd om de engel op te kunnen hangen. Maak van hetzelfde lint 2 strikjes en naai ze op de voeten.</a:t>
            </a:r>
          </a:p>
          <a:p>
            <a:endParaRPr lang="nl-NL" sz="1200" dirty="0">
              <a:latin typeface="Arial"/>
              <a:cs typeface="Arial"/>
            </a:endParaRPr>
          </a:p>
          <a:p>
            <a:r>
              <a:rPr lang="nl-NL" sz="1200" dirty="0">
                <a:latin typeface="Arial"/>
                <a:cs typeface="Arial"/>
              </a:rPr>
              <a:t>Engel van vilt</a:t>
            </a:r>
          </a:p>
          <a:p>
            <a:r>
              <a:rPr lang="nl-NL" sz="1200" dirty="0">
                <a:latin typeface="Arial"/>
                <a:cs typeface="Arial"/>
              </a:rPr>
              <a:t>1 hokje is 4×4 cm</a:t>
            </a:r>
          </a:p>
        </p:txBody>
      </p:sp>
      <p:pic>
        <p:nvPicPr>
          <p:cNvPr id="5" name="Afbeelding 4"/>
          <p:cNvPicPr>
            <a:picLocks noChangeAspect="1"/>
          </p:cNvPicPr>
          <p:nvPr/>
        </p:nvPicPr>
        <p:blipFill>
          <a:blip r:embed="rId2"/>
          <a:stretch>
            <a:fillRect/>
          </a:stretch>
        </p:blipFill>
        <p:spPr>
          <a:xfrm>
            <a:off x="5345499" y="136684"/>
            <a:ext cx="2625995" cy="2917772"/>
          </a:xfrm>
          <a:prstGeom prst="rect">
            <a:avLst/>
          </a:prstGeom>
        </p:spPr>
      </p:pic>
    </p:spTree>
    <p:extLst>
      <p:ext uri="{BB962C8B-B14F-4D97-AF65-F5344CB8AC3E}">
        <p14:creationId xmlns:p14="http://schemas.microsoft.com/office/powerpoint/2010/main" val="2517778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004" y="116935"/>
            <a:ext cx="1253372" cy="879083"/>
          </a:xfrm>
        </p:spPr>
        <p:txBody>
          <a:bodyPr>
            <a:normAutofit/>
          </a:bodyPr>
          <a:lstStyle/>
          <a:p>
            <a:r>
              <a:rPr lang="nl-NL" sz="1200" b="1" dirty="0" smtClean="0"/>
              <a:t>Engel van Vilt</a:t>
            </a:r>
            <a:endParaRPr lang="nl-NL" sz="1200" b="1" dirty="0"/>
          </a:p>
        </p:txBody>
      </p:sp>
      <p:pic>
        <p:nvPicPr>
          <p:cNvPr id="4" name="Afbeelding 3"/>
          <p:cNvPicPr>
            <a:picLocks noChangeAspect="1"/>
          </p:cNvPicPr>
          <p:nvPr/>
        </p:nvPicPr>
        <p:blipFill>
          <a:blip r:embed="rId2"/>
          <a:stretch>
            <a:fillRect/>
          </a:stretch>
        </p:blipFill>
        <p:spPr>
          <a:xfrm>
            <a:off x="2340731" y="116935"/>
            <a:ext cx="5345146" cy="5711780"/>
          </a:xfrm>
          <a:prstGeom prst="rect">
            <a:avLst/>
          </a:prstGeom>
        </p:spPr>
      </p:pic>
      <p:sp>
        <p:nvSpPr>
          <p:cNvPr id="5" name="Rechthoek 4"/>
          <p:cNvSpPr/>
          <p:nvPr/>
        </p:nvSpPr>
        <p:spPr>
          <a:xfrm>
            <a:off x="83004" y="5893898"/>
            <a:ext cx="9144000" cy="830997"/>
          </a:xfrm>
          <a:prstGeom prst="rect">
            <a:avLst/>
          </a:prstGeom>
        </p:spPr>
        <p:txBody>
          <a:bodyPr wrap="square">
            <a:spAutoFit/>
          </a:bodyPr>
          <a:lstStyle/>
          <a:p>
            <a:r>
              <a:rPr lang="nl-NL" sz="1200" dirty="0"/>
              <a:t>Je kan ook een kerstengel maken door het onderstaande patroon te printen en eventueel te kopiëren in de juiste maat. Je knipt het patroon uit wit vilt en je kan er (bijvoorbeeld op de vleugeltjes)  een stukje kant of dunne vitrage op naaien. Op het koppie borduur je wat lusjes witte wol voor de haren. Misschien drie </a:t>
            </a:r>
            <a:r>
              <a:rPr lang="nl-NL" sz="1200" dirty="0" smtClean="0"/>
              <a:t>glimmende </a:t>
            </a:r>
            <a:r>
              <a:rPr lang="nl-NL" sz="1200" dirty="0"/>
              <a:t>kleine parelknoopjes er op, lintje er bovenaan vastmaken, zodat je de engel kan ophangen en  …………… klaar is je kerstengel</a:t>
            </a:r>
            <a:r>
              <a:rPr lang="nl-NL" sz="1200" dirty="0" smtClean="0"/>
              <a:t>.</a:t>
            </a:r>
            <a:endParaRPr lang="nl-NL" sz="1200" dirty="0"/>
          </a:p>
        </p:txBody>
      </p:sp>
    </p:spTree>
    <p:extLst>
      <p:ext uri="{BB962C8B-B14F-4D97-AF65-F5344CB8AC3E}">
        <p14:creationId xmlns:p14="http://schemas.microsoft.com/office/powerpoint/2010/main" val="1725972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2"/>
          <a:stretch>
            <a:fillRect/>
          </a:stretch>
        </p:blipFill>
        <p:spPr>
          <a:xfrm>
            <a:off x="5969000" y="98468"/>
            <a:ext cx="3175000" cy="3175000"/>
          </a:xfrm>
          <a:prstGeom prst="rect">
            <a:avLst/>
          </a:prstGeom>
        </p:spPr>
      </p:pic>
      <p:sp>
        <p:nvSpPr>
          <p:cNvPr id="5" name="Rechthoek 4"/>
          <p:cNvSpPr/>
          <p:nvPr/>
        </p:nvSpPr>
        <p:spPr>
          <a:xfrm>
            <a:off x="0" y="-4252735"/>
            <a:ext cx="4274740" cy="11726288"/>
          </a:xfrm>
          <a:prstGeom prst="rect">
            <a:avLst/>
          </a:prstGeom>
        </p:spPr>
        <p:txBody>
          <a:bodyPr wrap="square">
            <a:spAutoFit/>
          </a:bodyPr>
          <a:lstStyle/>
          <a:p>
            <a:endParaRPr lang="nl-NL" sz="1000" dirty="0">
              <a:latin typeface="Arial"/>
              <a:cs typeface="Arial"/>
            </a:endParaRPr>
          </a:p>
          <a:p>
            <a:endParaRPr lang="nl-NL" sz="1000" dirty="0" smtClean="0">
              <a:latin typeface="Arial"/>
              <a:cs typeface="Arial"/>
            </a:endParaRPr>
          </a:p>
          <a:p>
            <a:endParaRPr lang="nl-NL" sz="1000" dirty="0">
              <a:latin typeface="Arial"/>
              <a:cs typeface="Arial"/>
            </a:endParaRPr>
          </a:p>
          <a:p>
            <a:endParaRPr lang="nl-NL" sz="1000" dirty="0" smtClean="0">
              <a:latin typeface="Arial"/>
              <a:cs typeface="Arial"/>
            </a:endParaRPr>
          </a:p>
          <a:p>
            <a:endParaRPr lang="nl-NL" sz="1000" dirty="0">
              <a:latin typeface="Arial"/>
              <a:cs typeface="Arial"/>
            </a:endParaRPr>
          </a:p>
          <a:p>
            <a:endParaRPr lang="nl-NL" sz="1000" dirty="0" smtClean="0">
              <a:latin typeface="Arial"/>
              <a:cs typeface="Arial"/>
            </a:endParaRPr>
          </a:p>
          <a:p>
            <a:endParaRPr lang="nl-NL" sz="1000" dirty="0">
              <a:latin typeface="Arial"/>
              <a:cs typeface="Arial"/>
            </a:endParaRPr>
          </a:p>
          <a:p>
            <a:endParaRPr lang="nl-NL" sz="1000" dirty="0" smtClean="0">
              <a:latin typeface="Arial"/>
              <a:cs typeface="Arial"/>
            </a:endParaRPr>
          </a:p>
          <a:p>
            <a:endParaRPr lang="nl-NL" sz="1000" dirty="0">
              <a:latin typeface="Arial"/>
              <a:cs typeface="Arial"/>
            </a:endParaRPr>
          </a:p>
          <a:p>
            <a:endParaRPr lang="nl-NL" sz="1000" dirty="0" smtClean="0">
              <a:latin typeface="Arial"/>
              <a:cs typeface="Arial"/>
            </a:endParaRPr>
          </a:p>
          <a:p>
            <a:endParaRPr lang="nl-NL" sz="1000" dirty="0">
              <a:latin typeface="Arial"/>
              <a:cs typeface="Arial"/>
            </a:endParaRPr>
          </a:p>
          <a:p>
            <a:endParaRPr lang="nl-NL" sz="1000" dirty="0" smtClean="0">
              <a:latin typeface="Arial"/>
              <a:cs typeface="Arial"/>
            </a:endParaRPr>
          </a:p>
          <a:p>
            <a:endParaRPr lang="nl-NL" sz="1000" dirty="0">
              <a:latin typeface="Arial"/>
              <a:cs typeface="Arial"/>
            </a:endParaRPr>
          </a:p>
          <a:p>
            <a:endParaRPr lang="nl-NL" sz="1000" dirty="0" smtClean="0">
              <a:latin typeface="Arial"/>
              <a:cs typeface="Arial"/>
            </a:endParaRPr>
          </a:p>
          <a:p>
            <a:endParaRPr lang="nl-NL" sz="1000" dirty="0">
              <a:latin typeface="Arial"/>
              <a:cs typeface="Arial"/>
            </a:endParaRPr>
          </a:p>
          <a:p>
            <a:endParaRPr lang="nl-NL" sz="1000" dirty="0" smtClean="0">
              <a:latin typeface="Arial"/>
              <a:cs typeface="Arial"/>
            </a:endParaRPr>
          </a:p>
          <a:p>
            <a:endParaRPr lang="nl-NL" sz="1000" dirty="0">
              <a:latin typeface="Arial"/>
              <a:cs typeface="Arial"/>
            </a:endParaRPr>
          </a:p>
          <a:p>
            <a:endParaRPr lang="nl-NL" sz="1000" dirty="0" smtClean="0">
              <a:latin typeface="Arial"/>
              <a:cs typeface="Arial"/>
            </a:endParaRPr>
          </a:p>
          <a:p>
            <a:endParaRPr lang="nl-NL" sz="1000" dirty="0">
              <a:latin typeface="Arial"/>
              <a:cs typeface="Arial"/>
            </a:endParaRPr>
          </a:p>
          <a:p>
            <a:endParaRPr lang="nl-NL" sz="1000" dirty="0" smtClean="0">
              <a:latin typeface="Arial"/>
              <a:cs typeface="Arial"/>
            </a:endParaRPr>
          </a:p>
          <a:p>
            <a:endParaRPr lang="nl-NL" sz="1000" dirty="0">
              <a:latin typeface="Arial"/>
              <a:cs typeface="Arial"/>
            </a:endParaRPr>
          </a:p>
          <a:p>
            <a:endParaRPr lang="nl-NL" sz="1000" dirty="0" smtClean="0">
              <a:latin typeface="Arial"/>
              <a:cs typeface="Arial"/>
            </a:endParaRPr>
          </a:p>
          <a:p>
            <a:endParaRPr lang="nl-NL" sz="1000" dirty="0">
              <a:latin typeface="Arial"/>
              <a:cs typeface="Arial"/>
            </a:endParaRPr>
          </a:p>
          <a:p>
            <a:endParaRPr lang="nl-NL" sz="1000" dirty="0" smtClean="0">
              <a:latin typeface="Arial"/>
              <a:cs typeface="Arial"/>
            </a:endParaRPr>
          </a:p>
          <a:p>
            <a:endParaRPr lang="nl-NL" sz="1000" dirty="0">
              <a:latin typeface="Arial"/>
              <a:cs typeface="Arial"/>
            </a:endParaRPr>
          </a:p>
          <a:p>
            <a:endParaRPr lang="nl-NL" sz="1000" dirty="0" smtClean="0">
              <a:latin typeface="Arial"/>
              <a:cs typeface="Arial"/>
            </a:endParaRPr>
          </a:p>
          <a:p>
            <a:endParaRPr lang="nl-NL" sz="1000" dirty="0">
              <a:latin typeface="Arial"/>
              <a:cs typeface="Arial"/>
            </a:endParaRPr>
          </a:p>
          <a:p>
            <a:endParaRPr lang="nl-NL" sz="1000" dirty="0" smtClean="0">
              <a:latin typeface="Arial"/>
              <a:cs typeface="Arial"/>
            </a:endParaRPr>
          </a:p>
          <a:p>
            <a:r>
              <a:rPr lang="nl-NL" sz="1000" b="1" dirty="0" smtClean="0">
                <a:latin typeface="Arial"/>
                <a:cs typeface="Arial"/>
              </a:rPr>
              <a:t>Benodigdheden</a:t>
            </a:r>
            <a:r>
              <a:rPr lang="nl-NL" sz="1000" b="1" dirty="0">
                <a:latin typeface="Arial"/>
                <a:cs typeface="Arial"/>
              </a:rPr>
              <a:t>:</a:t>
            </a:r>
          </a:p>
          <a:p>
            <a:r>
              <a:rPr lang="nl-NL" sz="1000" dirty="0" smtClean="0">
                <a:latin typeface="Arial"/>
                <a:cs typeface="Arial"/>
              </a:rPr>
              <a:t>1 kleur voor </a:t>
            </a:r>
            <a:r>
              <a:rPr lang="nl-NL" sz="1000" dirty="0">
                <a:latin typeface="Arial"/>
                <a:cs typeface="Arial"/>
              </a:rPr>
              <a:t>jurkje </a:t>
            </a:r>
            <a:endParaRPr lang="nl-NL" sz="1000" dirty="0" smtClean="0">
              <a:latin typeface="Arial"/>
              <a:cs typeface="Arial"/>
            </a:endParaRPr>
          </a:p>
          <a:p>
            <a:r>
              <a:rPr lang="nl-NL" sz="1000" dirty="0" smtClean="0">
                <a:latin typeface="Arial"/>
                <a:cs typeface="Arial"/>
              </a:rPr>
              <a:t>Kleur licht roze</a:t>
            </a:r>
          </a:p>
          <a:p>
            <a:r>
              <a:rPr lang="nl-NL" sz="1000" dirty="0" smtClean="0">
                <a:latin typeface="Arial"/>
                <a:cs typeface="Arial"/>
              </a:rPr>
              <a:t>1 kleur voor vleugels </a:t>
            </a:r>
          </a:p>
          <a:p>
            <a:r>
              <a:rPr lang="nl-NL" sz="1000" dirty="0" smtClean="0">
                <a:latin typeface="Arial"/>
                <a:cs typeface="Arial"/>
              </a:rPr>
              <a:t>Draadje </a:t>
            </a:r>
            <a:r>
              <a:rPr lang="nl-NL" sz="1000" dirty="0">
                <a:latin typeface="Arial"/>
                <a:cs typeface="Arial"/>
              </a:rPr>
              <a:t>rood garen</a:t>
            </a:r>
          </a:p>
          <a:p>
            <a:r>
              <a:rPr lang="nl-NL" sz="1000" dirty="0">
                <a:latin typeface="Arial"/>
                <a:cs typeface="Arial"/>
              </a:rPr>
              <a:t>2 pijpenrager 30 cm</a:t>
            </a:r>
          </a:p>
          <a:p>
            <a:r>
              <a:rPr lang="nl-NL" sz="1000" dirty="0">
                <a:latin typeface="Arial"/>
                <a:cs typeface="Arial"/>
              </a:rPr>
              <a:t>2 kraaltjes 4 mm</a:t>
            </a:r>
          </a:p>
          <a:p>
            <a:r>
              <a:rPr lang="nl-NL" sz="1000" dirty="0">
                <a:latin typeface="Arial"/>
                <a:cs typeface="Arial"/>
              </a:rPr>
              <a:t>Poppenvulling</a:t>
            </a:r>
          </a:p>
          <a:p>
            <a:r>
              <a:rPr lang="nl-NL" sz="1000" dirty="0">
                <a:latin typeface="Arial"/>
                <a:cs typeface="Arial"/>
              </a:rPr>
              <a:t>bel 2 cm</a:t>
            </a:r>
          </a:p>
          <a:p>
            <a:r>
              <a:rPr lang="nl-NL" sz="1000" b="1" dirty="0" smtClean="0">
                <a:latin typeface="Arial"/>
                <a:cs typeface="Arial"/>
              </a:rPr>
              <a:t>Technieken</a:t>
            </a:r>
            <a:r>
              <a:rPr lang="nl-NL" sz="1000" b="1" dirty="0">
                <a:latin typeface="Arial"/>
                <a:cs typeface="Arial"/>
              </a:rPr>
              <a:t>:</a:t>
            </a:r>
          </a:p>
          <a:p>
            <a:r>
              <a:rPr lang="nl-NL" sz="1000" dirty="0">
                <a:latin typeface="Arial"/>
                <a:cs typeface="Arial"/>
              </a:rPr>
              <a:t>Breien: recht en averecht</a:t>
            </a:r>
          </a:p>
          <a:p>
            <a:r>
              <a:rPr lang="nl-NL" sz="1000" dirty="0" smtClean="0">
                <a:latin typeface="Arial"/>
                <a:cs typeface="Arial"/>
              </a:rPr>
              <a:t>Grootte</a:t>
            </a:r>
            <a:r>
              <a:rPr lang="nl-NL" sz="1000" dirty="0">
                <a:latin typeface="Arial"/>
                <a:cs typeface="Arial"/>
              </a:rPr>
              <a:t>: lengte 13 cm</a:t>
            </a:r>
          </a:p>
          <a:p>
            <a:r>
              <a:rPr lang="nl-NL" sz="1000" dirty="0" smtClean="0">
                <a:latin typeface="Arial"/>
                <a:cs typeface="Arial"/>
              </a:rPr>
              <a:t>Lijfje </a:t>
            </a:r>
            <a:r>
              <a:rPr lang="nl-NL" sz="1000" dirty="0">
                <a:latin typeface="Arial"/>
                <a:cs typeface="Arial"/>
              </a:rPr>
              <a:t>en hoofd:</a:t>
            </a:r>
          </a:p>
          <a:p>
            <a:r>
              <a:rPr lang="nl-NL" sz="1000" dirty="0" smtClean="0">
                <a:latin typeface="Arial"/>
                <a:cs typeface="Arial"/>
              </a:rPr>
              <a:t>20 </a:t>
            </a:r>
            <a:r>
              <a:rPr lang="nl-NL" sz="1000" dirty="0">
                <a:latin typeface="Arial"/>
                <a:cs typeface="Arial"/>
              </a:rPr>
              <a:t>steken opzetten met kleur 1</a:t>
            </a:r>
          </a:p>
          <a:p>
            <a:r>
              <a:rPr lang="nl-NL" sz="1000" dirty="0">
                <a:latin typeface="Arial"/>
                <a:cs typeface="Arial"/>
              </a:rPr>
              <a:t>Naald 1	: recht</a:t>
            </a:r>
          </a:p>
          <a:p>
            <a:r>
              <a:rPr lang="nl-NL" sz="1000" dirty="0">
                <a:latin typeface="Arial"/>
                <a:cs typeface="Arial"/>
              </a:rPr>
              <a:t>Naald 2	: averecht</a:t>
            </a:r>
          </a:p>
          <a:p>
            <a:r>
              <a:rPr lang="nl-NL" sz="1000" dirty="0">
                <a:latin typeface="Arial"/>
                <a:cs typeface="Arial"/>
              </a:rPr>
              <a:t>Naald 3	: meerder in de steken 1, 5, 9, 13 en 17, 1 steek (25)</a:t>
            </a:r>
          </a:p>
          <a:p>
            <a:r>
              <a:rPr lang="nl-NL" sz="1000" dirty="0">
                <a:latin typeface="Arial"/>
                <a:cs typeface="Arial"/>
              </a:rPr>
              <a:t>Naald 7	: meerder in de steken 1, 6, 11, 16 en 21, 1 steek (30)</a:t>
            </a:r>
          </a:p>
          <a:p>
            <a:r>
              <a:rPr lang="nl-NL" sz="1000" dirty="0">
                <a:latin typeface="Arial"/>
                <a:cs typeface="Arial"/>
              </a:rPr>
              <a:t>Naald 11: meerder in de steken 1, 7, 13, 19 en 25, 1 steek (35)</a:t>
            </a:r>
          </a:p>
          <a:p>
            <a:r>
              <a:rPr lang="nl-NL" sz="1000" dirty="0">
                <a:latin typeface="Arial"/>
                <a:cs typeface="Arial"/>
              </a:rPr>
              <a:t>Naald 15: meerder in de steken 1, 8, 15, 22 en 29, 1 steek (40)</a:t>
            </a:r>
          </a:p>
          <a:p>
            <a:r>
              <a:rPr lang="nl-NL" sz="1000" dirty="0">
                <a:latin typeface="Arial"/>
                <a:cs typeface="Arial"/>
              </a:rPr>
              <a:t>Naald 16 en 17 breien met lamé (40)</a:t>
            </a:r>
          </a:p>
          <a:p>
            <a:r>
              <a:rPr lang="nl-NL" sz="1000" dirty="0">
                <a:latin typeface="Arial"/>
                <a:cs typeface="Arial"/>
              </a:rPr>
              <a:t>Naald 18 t/m 26 verder met kleur 1(40)</a:t>
            </a:r>
          </a:p>
          <a:p>
            <a:r>
              <a:rPr lang="nl-NL" sz="1000" dirty="0">
                <a:latin typeface="Arial"/>
                <a:cs typeface="Arial"/>
              </a:rPr>
              <a:t>Naald 27 : brei de steken 1-2, 9-10, 17-18, 25-26 en 32-33 samen (35)</a:t>
            </a:r>
          </a:p>
          <a:p>
            <a:r>
              <a:rPr lang="nl-NL" sz="1000" dirty="0">
                <a:latin typeface="Arial"/>
                <a:cs typeface="Arial"/>
              </a:rPr>
              <a:t>Naald 37 : brei de steken 1-2, 8-9, 15-16, 22-23 en 29-30 samen (30)</a:t>
            </a:r>
          </a:p>
          <a:p>
            <a:r>
              <a:rPr lang="nl-NL" sz="1000" dirty="0">
                <a:latin typeface="Arial"/>
                <a:cs typeface="Arial"/>
              </a:rPr>
              <a:t>Naald 41 : brei de steken 1-2, 7-8, 13-14, 19-20 en 25-26 samen (25)</a:t>
            </a:r>
          </a:p>
          <a:p>
            <a:r>
              <a:rPr lang="nl-NL" sz="1000" dirty="0">
                <a:latin typeface="Arial"/>
                <a:cs typeface="Arial"/>
              </a:rPr>
              <a:t>Naald 43 : brei de steken 1-2, 6-7, 11-12, 16-17 en 21-22 samen (20)</a:t>
            </a:r>
          </a:p>
          <a:p>
            <a:r>
              <a:rPr lang="nl-NL" sz="1000" dirty="0">
                <a:latin typeface="Arial"/>
                <a:cs typeface="Arial"/>
              </a:rPr>
              <a:t>Naald 45 : verder met roze (20)</a:t>
            </a:r>
          </a:p>
          <a:p>
            <a:r>
              <a:rPr lang="nl-NL" sz="1000" dirty="0">
                <a:latin typeface="Arial"/>
                <a:cs typeface="Arial"/>
              </a:rPr>
              <a:t>Naald 47 : na elke 2de steek een steek meerderen door de lus van de vorige naald te breien (30)</a:t>
            </a:r>
          </a:p>
          <a:p>
            <a:r>
              <a:rPr lang="nl-NL" sz="1000" dirty="0">
                <a:latin typeface="Arial"/>
                <a:cs typeface="Arial"/>
              </a:rPr>
              <a:t>Naald 51 : brei de steken 1-2, 5-6, 9-10, 13-14, 17-18, 21-22, 25-26 en 29-30 samen (22)</a:t>
            </a:r>
          </a:p>
          <a:p>
            <a:r>
              <a:rPr lang="nl-NL" sz="1000" dirty="0">
                <a:latin typeface="Arial"/>
                <a:cs typeface="Arial"/>
              </a:rPr>
              <a:t>Naald 55 : alle steken twee aan twee samen breien (11)</a:t>
            </a:r>
          </a:p>
          <a:p>
            <a:r>
              <a:rPr lang="nl-NL" sz="1000" dirty="0">
                <a:latin typeface="Arial"/>
                <a:cs typeface="Arial"/>
              </a:rPr>
              <a:t>Naald 57 : alle steken afhechten.</a:t>
            </a:r>
          </a:p>
          <a:p>
            <a:r>
              <a:rPr lang="nl-NL" sz="1000" dirty="0">
                <a:latin typeface="Arial"/>
                <a:cs typeface="Arial"/>
              </a:rPr>
              <a:t>armpjes 2x:</a:t>
            </a:r>
          </a:p>
          <a:p>
            <a:r>
              <a:rPr lang="nl-NL" sz="1000" dirty="0" smtClean="0">
                <a:latin typeface="Arial"/>
                <a:cs typeface="Arial"/>
              </a:rPr>
              <a:t>10 </a:t>
            </a:r>
            <a:r>
              <a:rPr lang="nl-NL" sz="1000" dirty="0">
                <a:latin typeface="Arial"/>
                <a:cs typeface="Arial"/>
              </a:rPr>
              <a:t>steken opzetten roze.</a:t>
            </a:r>
          </a:p>
          <a:p>
            <a:r>
              <a:rPr lang="nl-NL" sz="1000" dirty="0">
                <a:latin typeface="Arial"/>
                <a:cs typeface="Arial"/>
              </a:rPr>
              <a:t>Naald 1 : recht</a:t>
            </a:r>
          </a:p>
          <a:p>
            <a:r>
              <a:rPr lang="nl-NL" sz="1000" dirty="0">
                <a:latin typeface="Arial"/>
                <a:cs typeface="Arial"/>
              </a:rPr>
              <a:t>Naald 2 : averecht</a:t>
            </a:r>
          </a:p>
          <a:p>
            <a:r>
              <a:rPr lang="nl-NL" sz="1000" dirty="0">
                <a:latin typeface="Arial"/>
                <a:cs typeface="Arial"/>
              </a:rPr>
              <a:t>Naald 3 : meerder in de steken 1, 5 en 10, 1 steek (13)</a:t>
            </a:r>
          </a:p>
          <a:p>
            <a:r>
              <a:rPr lang="nl-NL" sz="1000" dirty="0">
                <a:latin typeface="Arial"/>
                <a:cs typeface="Arial"/>
              </a:rPr>
              <a:t>Naald 9 en 10 breien met lamé (13)</a:t>
            </a:r>
          </a:p>
          <a:p>
            <a:r>
              <a:rPr lang="nl-NL" sz="1000" dirty="0">
                <a:latin typeface="Arial"/>
                <a:cs typeface="Arial"/>
              </a:rPr>
              <a:t>Naald 11 verder kleur 1 (13)</a:t>
            </a:r>
          </a:p>
          <a:p>
            <a:r>
              <a:rPr lang="nl-NL" sz="1000" dirty="0">
                <a:latin typeface="Arial"/>
                <a:cs typeface="Arial"/>
              </a:rPr>
              <a:t>Naald 27 : brei de steken 1-2, 4,5, 9-10 en 12-13 samen (9)</a:t>
            </a:r>
          </a:p>
          <a:p>
            <a:r>
              <a:rPr lang="nl-NL" sz="1000" dirty="0">
                <a:latin typeface="Arial"/>
                <a:cs typeface="Arial"/>
              </a:rPr>
              <a:t>Naald 29 : alle steken afhechten.</a:t>
            </a:r>
          </a:p>
          <a:p>
            <a:endParaRPr lang="nl-NL" sz="1000" dirty="0">
              <a:latin typeface="Arial"/>
              <a:cs typeface="Arial"/>
            </a:endParaRPr>
          </a:p>
          <a:p>
            <a:endParaRPr lang="nl-NL" sz="1200" dirty="0">
              <a:latin typeface="Arial"/>
              <a:cs typeface="Arial"/>
            </a:endParaRPr>
          </a:p>
          <a:p>
            <a:endParaRPr lang="nl-NL" sz="1200" dirty="0">
              <a:latin typeface="Arial"/>
              <a:cs typeface="Arial"/>
            </a:endParaRPr>
          </a:p>
          <a:p>
            <a:endParaRPr lang="nl-NL" sz="1200" dirty="0">
              <a:latin typeface="Arial"/>
              <a:cs typeface="Arial"/>
            </a:endParaRPr>
          </a:p>
        </p:txBody>
      </p:sp>
      <p:sp>
        <p:nvSpPr>
          <p:cNvPr id="6" name="Rechthoek 5"/>
          <p:cNvSpPr/>
          <p:nvPr/>
        </p:nvSpPr>
        <p:spPr>
          <a:xfrm>
            <a:off x="4922176" y="2523882"/>
            <a:ext cx="4160348" cy="4324261"/>
          </a:xfrm>
          <a:prstGeom prst="rect">
            <a:avLst/>
          </a:prstGeom>
        </p:spPr>
        <p:txBody>
          <a:bodyPr wrap="square">
            <a:spAutoFit/>
          </a:bodyPr>
          <a:lstStyle/>
          <a:p>
            <a:r>
              <a:rPr lang="nl-NL" sz="1100" dirty="0">
                <a:latin typeface="Arial"/>
                <a:cs typeface="Arial"/>
              </a:rPr>
              <a:t>Vleugel 1:</a:t>
            </a:r>
          </a:p>
          <a:p>
            <a:r>
              <a:rPr lang="nl-NL" sz="1100" dirty="0">
                <a:latin typeface="Arial"/>
                <a:cs typeface="Arial"/>
              </a:rPr>
              <a:t>7 steken opzetten met kleur 2</a:t>
            </a:r>
          </a:p>
          <a:p>
            <a:r>
              <a:rPr lang="nl-NL" sz="1100" dirty="0">
                <a:latin typeface="Arial"/>
                <a:cs typeface="Arial"/>
              </a:rPr>
              <a:t>Naald 1: brei twee steken in de eerste en laatste steek (9)</a:t>
            </a:r>
          </a:p>
          <a:p>
            <a:r>
              <a:rPr lang="nl-NL" sz="1100" dirty="0">
                <a:latin typeface="Arial"/>
                <a:cs typeface="Arial"/>
              </a:rPr>
              <a:t>Naald 3: brei twee steken in de eerste en laatste steek (11)</a:t>
            </a:r>
          </a:p>
          <a:p>
            <a:r>
              <a:rPr lang="nl-NL" sz="1100" dirty="0">
                <a:latin typeface="Arial"/>
                <a:cs typeface="Arial"/>
              </a:rPr>
              <a:t>Naald 5: brei twee steken in de eerste en laatste steek (13)</a:t>
            </a:r>
          </a:p>
          <a:p>
            <a:r>
              <a:rPr lang="nl-NL" sz="1100" dirty="0">
                <a:latin typeface="Arial"/>
                <a:cs typeface="Arial"/>
              </a:rPr>
              <a:t>Naald 6 en 7: brei 5 steken kleur 2, 3 steken kleur 1 en 5 steken kleur 2 (13)</a:t>
            </a:r>
          </a:p>
          <a:p>
            <a:r>
              <a:rPr lang="nl-NL" sz="1100" dirty="0">
                <a:latin typeface="Arial"/>
                <a:cs typeface="Arial"/>
              </a:rPr>
              <a:t>Naald 8 en 9: brei 4 steken kleur 2, 5 steken kleur 1 en 4 steken kleur 2 (13)</a:t>
            </a:r>
          </a:p>
          <a:p>
            <a:r>
              <a:rPr lang="nl-NL" sz="1100" dirty="0">
                <a:latin typeface="Arial"/>
                <a:cs typeface="Arial"/>
              </a:rPr>
              <a:t>Naald 11 en 12: brei 5 steken kleur 2, 3 steken kleur 1 en 5 steken kleur 2 (13)</a:t>
            </a:r>
          </a:p>
          <a:p>
            <a:r>
              <a:rPr lang="nl-NL" sz="1100" dirty="0">
                <a:latin typeface="Arial"/>
                <a:cs typeface="Arial"/>
              </a:rPr>
              <a:t>Naald 13: brei verder met kleur 2 (13)</a:t>
            </a:r>
          </a:p>
          <a:p>
            <a:r>
              <a:rPr lang="nl-NL" sz="1100" dirty="0">
                <a:latin typeface="Arial"/>
                <a:cs typeface="Arial"/>
              </a:rPr>
              <a:t>Naald 14: eerste twee steken samen breien (12)</a:t>
            </a:r>
          </a:p>
          <a:p>
            <a:r>
              <a:rPr lang="nl-NL" sz="1100" dirty="0">
                <a:latin typeface="Arial"/>
                <a:cs typeface="Arial"/>
              </a:rPr>
              <a:t>Naald 16: eerste twee steken samen breien (11)</a:t>
            </a:r>
          </a:p>
          <a:p>
            <a:r>
              <a:rPr lang="nl-NL" sz="1100" dirty="0">
                <a:latin typeface="Arial"/>
                <a:cs typeface="Arial"/>
              </a:rPr>
              <a:t>Naald 17: meerder 1 steek in de eerste steek (12)</a:t>
            </a:r>
          </a:p>
          <a:p>
            <a:r>
              <a:rPr lang="nl-NL" sz="1100" dirty="0">
                <a:latin typeface="Arial"/>
                <a:cs typeface="Arial"/>
              </a:rPr>
              <a:t>Naald 19: meerder 1 steek in de eerste steek, nog 3 steken kleur 2, 3 steken kleur 1 en 5 steken kleur 2 (13)</a:t>
            </a:r>
          </a:p>
          <a:p>
            <a:r>
              <a:rPr lang="nl-NL" sz="1100" dirty="0">
                <a:latin typeface="Arial"/>
                <a:cs typeface="Arial"/>
              </a:rPr>
              <a:t>Naald 20: 5 steken kleur 2, 3 steken kleur 1 en 5 steken kleur 2 (13)</a:t>
            </a:r>
          </a:p>
          <a:p>
            <a:r>
              <a:rPr lang="nl-NL" sz="1100" dirty="0">
                <a:latin typeface="Arial"/>
                <a:cs typeface="Arial"/>
              </a:rPr>
              <a:t>Naald 21 en 22: 4 steken kleur 2, 5 steken kleur 1 en 4 steken kleur 2 (13)</a:t>
            </a:r>
          </a:p>
          <a:p>
            <a:r>
              <a:rPr lang="nl-NL" sz="1100" dirty="0">
                <a:latin typeface="Arial"/>
                <a:cs typeface="Arial"/>
              </a:rPr>
              <a:t>Naald 23 en 24: 5 steken kleur 2, 3 steken kleur 1 en 5 steken kleur 2 (13)</a:t>
            </a:r>
          </a:p>
          <a:p>
            <a:r>
              <a:rPr lang="nl-NL" sz="1100" dirty="0">
                <a:latin typeface="Arial"/>
                <a:cs typeface="Arial"/>
              </a:rPr>
              <a:t>Naald 25, 27 en 29: eerste en laatste twee steken samen breien</a:t>
            </a:r>
          </a:p>
          <a:p>
            <a:r>
              <a:rPr lang="nl-NL" sz="1100" dirty="0">
                <a:latin typeface="Arial"/>
                <a:cs typeface="Arial"/>
              </a:rPr>
              <a:t>Naald 31: Hecht de laatste 7 steken af.</a:t>
            </a:r>
          </a:p>
        </p:txBody>
      </p:sp>
      <p:sp>
        <p:nvSpPr>
          <p:cNvPr id="7" name="Rechthoek 6"/>
          <p:cNvSpPr/>
          <p:nvPr/>
        </p:nvSpPr>
        <p:spPr>
          <a:xfrm>
            <a:off x="1588760" y="110458"/>
            <a:ext cx="4572000" cy="830997"/>
          </a:xfrm>
          <a:prstGeom prst="rect">
            <a:avLst/>
          </a:prstGeom>
        </p:spPr>
        <p:txBody>
          <a:bodyPr>
            <a:spAutoFit/>
          </a:bodyPr>
          <a:lstStyle/>
          <a:p>
            <a:r>
              <a:rPr lang="nl-NL" sz="1200" b="1" dirty="0" smtClean="0">
                <a:latin typeface="Arial"/>
                <a:cs typeface="Arial"/>
              </a:rPr>
              <a:t>Brei Engel</a:t>
            </a:r>
            <a:endParaRPr lang="nl-NL" sz="1200" b="1" dirty="0">
              <a:latin typeface="Arial"/>
              <a:cs typeface="Arial"/>
            </a:endParaRPr>
          </a:p>
          <a:p>
            <a:r>
              <a:rPr lang="nl-NL" sz="1200" dirty="0">
                <a:latin typeface="Arial"/>
                <a:cs typeface="Arial"/>
              </a:rPr>
              <a:t>Het engeltje wordt in tricotsteek gebreid, 1 naald recht en 1 naald averecht. Alleen de naalden waarin wijzigingen zijn worden omschreven, de andere naalden worden in tricotsteek gebreid.</a:t>
            </a:r>
          </a:p>
        </p:txBody>
      </p:sp>
    </p:spTree>
    <p:extLst>
      <p:ext uri="{BB962C8B-B14F-4D97-AF65-F5344CB8AC3E}">
        <p14:creationId xmlns:p14="http://schemas.microsoft.com/office/powerpoint/2010/main" val="809847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112127"/>
            <a:ext cx="9144000" cy="5170646"/>
          </a:xfrm>
          <a:prstGeom prst="rect">
            <a:avLst/>
          </a:prstGeom>
        </p:spPr>
        <p:txBody>
          <a:bodyPr wrap="square">
            <a:spAutoFit/>
          </a:bodyPr>
          <a:lstStyle/>
          <a:p>
            <a:r>
              <a:rPr lang="nl-NL" sz="1000" b="1" dirty="0" smtClean="0">
                <a:latin typeface="Arial"/>
                <a:cs typeface="Arial"/>
              </a:rPr>
              <a:t> Brei engel</a:t>
            </a:r>
          </a:p>
          <a:p>
            <a:r>
              <a:rPr lang="nl-NL" sz="1000" dirty="0" smtClean="0">
                <a:latin typeface="Arial"/>
                <a:cs typeface="Arial"/>
              </a:rPr>
              <a:t>Vleugel 2:</a:t>
            </a:r>
          </a:p>
          <a:p>
            <a:endParaRPr lang="nl-NL" sz="1000" dirty="0">
              <a:latin typeface="Arial"/>
              <a:cs typeface="Arial"/>
            </a:endParaRPr>
          </a:p>
          <a:p>
            <a:r>
              <a:rPr lang="nl-NL" sz="1000" dirty="0" smtClean="0">
                <a:latin typeface="Arial"/>
                <a:cs typeface="Arial"/>
              </a:rPr>
              <a:t>7 </a:t>
            </a:r>
            <a:r>
              <a:rPr lang="nl-NL" sz="1000" dirty="0">
                <a:latin typeface="Arial"/>
                <a:cs typeface="Arial"/>
              </a:rPr>
              <a:t>steken opzetten met kleur 2</a:t>
            </a:r>
          </a:p>
          <a:p>
            <a:r>
              <a:rPr lang="nl-NL" sz="1000" dirty="0">
                <a:latin typeface="Arial"/>
                <a:cs typeface="Arial"/>
              </a:rPr>
              <a:t>Naald 1: brei twee steken in de eerste en laatste steek (9)</a:t>
            </a:r>
          </a:p>
          <a:p>
            <a:r>
              <a:rPr lang="nl-NL" sz="1000" dirty="0">
                <a:latin typeface="Arial"/>
                <a:cs typeface="Arial"/>
              </a:rPr>
              <a:t>Naald 3: brei twee steken in de eerste en laatste steek (11)</a:t>
            </a:r>
          </a:p>
          <a:p>
            <a:r>
              <a:rPr lang="nl-NL" sz="1000" dirty="0">
                <a:latin typeface="Arial"/>
                <a:cs typeface="Arial"/>
              </a:rPr>
              <a:t>Naald 5: brei twee steken in de eerste en laatste steek (13)</a:t>
            </a:r>
          </a:p>
          <a:p>
            <a:r>
              <a:rPr lang="nl-NL" sz="1000" dirty="0">
                <a:latin typeface="Arial"/>
                <a:cs typeface="Arial"/>
              </a:rPr>
              <a:t>Naald 6 en 7: brei 5 steken kleur 2, 3 steken kleur 1 en 5 steken kleur 2 (13)</a:t>
            </a:r>
          </a:p>
          <a:p>
            <a:r>
              <a:rPr lang="nl-NL" sz="1000" dirty="0">
                <a:latin typeface="Arial"/>
                <a:cs typeface="Arial"/>
              </a:rPr>
              <a:t>Naald 8 en 9: brei 4 steken kleur 2, 5 steken kleur 1 en 4 steken kleur 2 (13)</a:t>
            </a:r>
          </a:p>
          <a:p>
            <a:r>
              <a:rPr lang="nl-NL" sz="1000" dirty="0">
                <a:latin typeface="Arial"/>
                <a:cs typeface="Arial"/>
              </a:rPr>
              <a:t>Naald 11 en 12: brei 5 steken kleur 2, 3 steken kleur 1 en 5 steken kleur 2 (13)</a:t>
            </a:r>
          </a:p>
          <a:p>
            <a:r>
              <a:rPr lang="nl-NL" sz="1000" dirty="0">
                <a:latin typeface="Arial"/>
                <a:cs typeface="Arial"/>
              </a:rPr>
              <a:t>Naald 13: brei verder met kleur 2 (13)</a:t>
            </a:r>
          </a:p>
          <a:p>
            <a:r>
              <a:rPr lang="nl-NL" sz="1000" dirty="0">
                <a:latin typeface="Arial"/>
                <a:cs typeface="Arial"/>
              </a:rPr>
              <a:t>Naald 14: laatste twee steken samen breien (12)</a:t>
            </a:r>
          </a:p>
          <a:p>
            <a:r>
              <a:rPr lang="nl-NL" sz="1000" dirty="0">
                <a:latin typeface="Arial"/>
                <a:cs typeface="Arial"/>
              </a:rPr>
              <a:t>Naald 16: laatste twee steken samen breien (11)</a:t>
            </a:r>
          </a:p>
          <a:p>
            <a:r>
              <a:rPr lang="nl-NL" sz="1000" dirty="0">
                <a:latin typeface="Arial"/>
                <a:cs typeface="Arial"/>
              </a:rPr>
              <a:t>Naald 17: meerder 1 steek in de laatste steek (12)</a:t>
            </a:r>
          </a:p>
          <a:p>
            <a:r>
              <a:rPr lang="nl-NL" sz="1000" dirty="0">
                <a:latin typeface="Arial"/>
                <a:cs typeface="Arial"/>
              </a:rPr>
              <a:t>Naald 19: 5 steken kleur 2, 3 steken kleur 1 en 4 steken kleur 2 en meerder in de laatste steek 1 steek (13)</a:t>
            </a:r>
          </a:p>
          <a:p>
            <a:r>
              <a:rPr lang="nl-NL" sz="1000" dirty="0">
                <a:latin typeface="Arial"/>
                <a:cs typeface="Arial"/>
              </a:rPr>
              <a:t>Naald 20: 5 steken kleur 2, 3 steken kleur 1 en 5 steken kleur 2 (13)</a:t>
            </a:r>
          </a:p>
          <a:p>
            <a:r>
              <a:rPr lang="nl-NL" sz="1000" dirty="0">
                <a:latin typeface="Arial"/>
                <a:cs typeface="Arial"/>
              </a:rPr>
              <a:t>Naald 21 en 22: 4 steken kleur 2, 5 steken kleur 1 en 4 steken kleur 2 (13)</a:t>
            </a:r>
          </a:p>
          <a:p>
            <a:r>
              <a:rPr lang="nl-NL" sz="1000" dirty="0">
                <a:latin typeface="Arial"/>
                <a:cs typeface="Arial"/>
              </a:rPr>
              <a:t>Naald 23 en 24: 5 steken kleur 2, 3 steken kleur 1 en 5 steken kleur 2 (13)</a:t>
            </a:r>
          </a:p>
          <a:p>
            <a:r>
              <a:rPr lang="nl-NL" sz="1000" dirty="0">
                <a:latin typeface="Arial"/>
                <a:cs typeface="Arial"/>
              </a:rPr>
              <a:t>Naald 25, 27 en 29: eerste en laatste twee steken samen breien</a:t>
            </a:r>
          </a:p>
          <a:p>
            <a:r>
              <a:rPr lang="nl-NL" sz="1000" dirty="0">
                <a:latin typeface="Arial"/>
                <a:cs typeface="Arial"/>
              </a:rPr>
              <a:t>Naald 31: Hecht de laatste 7 steken af.</a:t>
            </a:r>
          </a:p>
          <a:p>
            <a:endParaRPr lang="nl-NL" sz="1000" dirty="0" smtClean="0">
              <a:latin typeface="Arial"/>
              <a:cs typeface="Arial"/>
            </a:endParaRPr>
          </a:p>
          <a:p>
            <a:r>
              <a:rPr lang="nl-NL" sz="1000" dirty="0" smtClean="0">
                <a:latin typeface="Arial"/>
                <a:cs typeface="Arial"/>
              </a:rPr>
              <a:t>Afwerking</a:t>
            </a:r>
            <a:r>
              <a:rPr lang="nl-NL" sz="1000" dirty="0">
                <a:latin typeface="Arial"/>
                <a:cs typeface="Arial"/>
              </a:rPr>
              <a:t>:</a:t>
            </a:r>
          </a:p>
          <a:p>
            <a:r>
              <a:rPr lang="nl-NL" sz="1000" dirty="0">
                <a:latin typeface="Arial"/>
                <a:cs typeface="Arial"/>
              </a:rPr>
              <a:t>Vouw het lapje van het jurkje en hoofd dubbel en naai de naad dicht. Vul het jurkje en hoofd luchtig op en naai de onderkant dicht. Trek de draad van de onderkant van het jurkje naar het hoofd, zodat er een holletje ontstaat. Naai het belletje in het holletje van de jurk.</a:t>
            </a:r>
          </a:p>
          <a:p>
            <a:r>
              <a:rPr lang="nl-NL" sz="1000" dirty="0">
                <a:latin typeface="Arial"/>
                <a:cs typeface="Arial"/>
              </a:rPr>
              <a:t>Rijg een draad door de hals en trek hem aan, zodat er een dunne halslijn ontstaat.</a:t>
            </a:r>
          </a:p>
          <a:p>
            <a:r>
              <a:rPr lang="nl-NL" sz="1000" dirty="0">
                <a:latin typeface="Arial"/>
                <a:cs typeface="Arial"/>
              </a:rPr>
              <a:t>Rijg een draad door de 12de naald van het hoofdje en trek de draad aan (iets minder strak dan de hals) voor de </a:t>
            </a:r>
            <a:r>
              <a:rPr lang="nl-NL" sz="1000" dirty="0" err="1">
                <a:latin typeface="Arial"/>
                <a:cs typeface="Arial"/>
              </a:rPr>
              <a:t>ogenlijn</a:t>
            </a:r>
            <a:r>
              <a:rPr lang="nl-NL" sz="1000" dirty="0">
                <a:latin typeface="Arial"/>
                <a:cs typeface="Arial"/>
              </a:rPr>
              <a:t>.</a:t>
            </a:r>
          </a:p>
          <a:p>
            <a:r>
              <a:rPr lang="nl-NL" sz="1000" dirty="0">
                <a:latin typeface="Arial"/>
                <a:cs typeface="Arial"/>
              </a:rPr>
              <a:t>Knip van de lamé draden van zo'n 24 cm en naai ze op het hoofdje vast. Bind 1 cm boven de uiteinden een draadje om de draden, zodat er twee staartjes aan beide zijkanten van het hoofd ontstaan en naai ze aan het hoofdje vast. Knip voor de pony draden van zo'n 5 cm en naai ze op het voorhoofdje vast.</a:t>
            </a:r>
          </a:p>
          <a:p>
            <a:r>
              <a:rPr lang="nl-NL" sz="1000" dirty="0">
                <a:latin typeface="Arial"/>
                <a:cs typeface="Arial"/>
              </a:rPr>
              <a:t>Trek met een roze draadje twee steken op het midden van het hoofd samen voor de neus. Naai de ogen net boven het neusje aan en borduur een mondje onder de neus en twee kruisjes op de wangetjes.</a:t>
            </a:r>
          </a:p>
          <a:p>
            <a:r>
              <a:rPr lang="nl-NL" sz="1000" dirty="0">
                <a:latin typeface="Arial"/>
                <a:cs typeface="Arial"/>
              </a:rPr>
              <a:t>Naai de armpjes aan het lijfje.</a:t>
            </a:r>
          </a:p>
          <a:p>
            <a:r>
              <a:rPr lang="nl-NL" sz="1000" dirty="0">
                <a:latin typeface="Arial"/>
                <a:cs typeface="Arial"/>
              </a:rPr>
              <a:t>Naai met een overhandse steek de </a:t>
            </a:r>
            <a:r>
              <a:rPr lang="nl-NL" sz="1000" dirty="0" err="1">
                <a:latin typeface="Arial"/>
                <a:cs typeface="Arial"/>
              </a:rPr>
              <a:t>chenilledraad</a:t>
            </a:r>
            <a:r>
              <a:rPr lang="nl-NL" sz="1000" dirty="0">
                <a:latin typeface="Arial"/>
                <a:cs typeface="Arial"/>
              </a:rPr>
              <a:t> om de vleugels, zodat je ze in een mooie vorm op de rug van het engeltje kan naaien.</a:t>
            </a:r>
          </a:p>
          <a:p>
            <a:r>
              <a:rPr lang="nl-NL" sz="1000" dirty="0">
                <a:latin typeface="Arial"/>
                <a:cs typeface="Arial"/>
              </a:rPr>
              <a:t>Als je het engeltje op wil hangen bevestig je een lint op het achterhoofd van het engeltje, net boven de </a:t>
            </a:r>
            <a:r>
              <a:rPr lang="nl-NL" sz="1000" dirty="0" err="1">
                <a:latin typeface="Arial"/>
                <a:cs typeface="Arial"/>
              </a:rPr>
              <a:t>neklijn</a:t>
            </a:r>
            <a:r>
              <a:rPr lang="nl-NL" sz="1000" dirty="0">
                <a:latin typeface="Arial"/>
                <a:cs typeface="Arial"/>
              </a:rPr>
              <a:t>.</a:t>
            </a:r>
          </a:p>
        </p:txBody>
      </p:sp>
    </p:spTree>
    <p:extLst>
      <p:ext uri="{BB962C8B-B14F-4D97-AF65-F5344CB8AC3E}">
        <p14:creationId xmlns:p14="http://schemas.microsoft.com/office/powerpoint/2010/main" val="2849096242"/>
      </p:ext>
    </p:extLst>
  </p:cSld>
  <p:clrMapOvr>
    <a:masterClrMapping/>
  </p:clrMapOvr>
</p:sld>
</file>

<file path=ppt/theme/theme1.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916E2A6960E1745B647427A66939626" ma:contentTypeVersion="0" ma:contentTypeDescription="Een nieuw document maken." ma:contentTypeScope="" ma:versionID="0e6e3144a077b4ec235e65c155613adc">
  <xsd:schema xmlns:xsd="http://www.w3.org/2001/XMLSchema" xmlns:xs="http://www.w3.org/2001/XMLSchema" xmlns:p="http://schemas.microsoft.com/office/2006/metadata/properties" targetNamespace="http://schemas.microsoft.com/office/2006/metadata/properties" ma:root="true" ma:fieldsID="a17e5968c79d9fe2fc9f8835eee23f5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A815B81-A297-4198-B002-5839952AE0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442C53C9-D3A0-4F41-91A2-1A19F704B4E3}">
  <ds:schemaRefs>
    <ds:schemaRef ds:uri="http://schemas.microsoft.com/sharepoint/v3/contenttype/forms"/>
  </ds:schemaRefs>
</ds:datastoreItem>
</file>

<file path=customXml/itemProps3.xml><?xml version="1.0" encoding="utf-8"?>
<ds:datastoreItem xmlns:ds="http://schemas.openxmlformats.org/officeDocument/2006/customXml" ds:itemID="{227AE403-3667-42CE-A3CF-58844AA8F8F4}">
  <ds:schemaRefs>
    <ds:schemaRef ds:uri="http://purl.org/dc/terms/"/>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4582</TotalTime>
  <Words>2718</Words>
  <Application>Microsoft Office PowerPoint</Application>
  <PresentationFormat>Diavoorstelling (4:3)</PresentationFormat>
  <Paragraphs>264</Paragraphs>
  <Slides>10</Slides>
  <Notes>0</Notes>
  <HiddenSlides>0</HiddenSlides>
  <MMClips>0</MMClips>
  <ScaleCrop>false</ScaleCrop>
  <HeadingPairs>
    <vt:vector size="6" baseType="variant">
      <vt:variant>
        <vt:lpstr>Thema</vt:lpstr>
      </vt:variant>
      <vt:variant>
        <vt:i4>1</vt:i4>
      </vt:variant>
      <vt:variant>
        <vt:lpstr>Ingesloten OLE-bronprogramma's</vt:lpstr>
      </vt:variant>
      <vt:variant>
        <vt:i4>1</vt:i4>
      </vt:variant>
      <vt:variant>
        <vt:lpstr>Diatitels</vt:lpstr>
      </vt:variant>
      <vt:variant>
        <vt:i4>10</vt:i4>
      </vt:variant>
    </vt:vector>
  </HeadingPairs>
  <TitlesOfParts>
    <vt:vector size="12" baseType="lpstr">
      <vt:lpstr>Office-thema</vt:lpstr>
      <vt:lpstr>Document</vt:lpstr>
      <vt:lpstr>PowerPoint-presentatie</vt:lpstr>
      <vt:lpstr>PowerPoint-presentatie</vt:lpstr>
      <vt:lpstr>PowerPoint-presentatie</vt:lpstr>
      <vt:lpstr>PowerPoint-presentatie</vt:lpstr>
      <vt:lpstr>PowerPoint-presentatie</vt:lpstr>
      <vt:lpstr>PowerPoint-presentatie</vt:lpstr>
      <vt:lpstr>PowerPoint-presentatie</vt:lpstr>
      <vt:lpstr>Engel van Vilt</vt:lpstr>
      <vt:lpstr>PowerPoint-presentatie</vt:lpstr>
      <vt:lpstr>PowerPoint-presentatie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Danielle van Drongelen</dc:creator>
  <cp:lastModifiedBy>Zuidhof-Jonker, L.</cp:lastModifiedBy>
  <cp:revision>16</cp:revision>
  <dcterms:created xsi:type="dcterms:W3CDTF">2015-11-05T18:50:12Z</dcterms:created>
  <dcterms:modified xsi:type="dcterms:W3CDTF">2015-11-24T09:37:31Z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0x010100E916E2A6960E1745B647427A66939626</vt:lpwstr>
  </property>
</Properties>
</file>